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25"/>
  </p:notesMasterIdLst>
  <p:sldIdLst>
    <p:sldId id="256" r:id="rId5"/>
    <p:sldId id="338" r:id="rId6"/>
    <p:sldId id="261" r:id="rId7"/>
    <p:sldId id="454" r:id="rId8"/>
    <p:sldId id="458" r:id="rId9"/>
    <p:sldId id="459" r:id="rId10"/>
    <p:sldId id="475" r:id="rId11"/>
    <p:sldId id="476" r:id="rId12"/>
    <p:sldId id="477" r:id="rId13"/>
    <p:sldId id="486" r:id="rId14"/>
    <p:sldId id="498" r:id="rId15"/>
    <p:sldId id="496" r:id="rId16"/>
    <p:sldId id="497" r:id="rId17"/>
    <p:sldId id="489" r:id="rId18"/>
    <p:sldId id="494" r:id="rId19"/>
    <p:sldId id="492" r:id="rId20"/>
    <p:sldId id="493" r:id="rId21"/>
    <p:sldId id="460" r:id="rId22"/>
    <p:sldId id="483" r:id="rId23"/>
    <p:sldId id="337" r:id="rId2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428C"/>
    <a:srgbClr val="37752D"/>
    <a:srgbClr val="009999"/>
    <a:srgbClr val="CDB3B5"/>
    <a:srgbClr val="9BFBE2"/>
    <a:srgbClr val="6BF9D4"/>
    <a:srgbClr val="F2F2F2"/>
    <a:srgbClr val="FFFFFF"/>
    <a:srgbClr val="009CBB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7486" autoAdjust="0"/>
  </p:normalViewPr>
  <p:slideViewPr>
    <p:cSldViewPr>
      <p:cViewPr varScale="1">
        <p:scale>
          <a:sx n="117" d="100"/>
          <a:sy n="117" d="100"/>
        </p:scale>
        <p:origin x="1506" y="114"/>
      </p:cViewPr>
      <p:guideLst>
        <p:guide orient="horz" pos="2251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22\&#1075;&#1086;&#1076;\&#1055;&#1088;&#1077;&#1079;&#1077;&#1085;&#1090;&#1072;&#1094;&#1080;&#1103;\&#1058;&#1072;&#1073;&#1083;&#1080;&#1094;&#1099;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tx1"/>
                </a:solidFill>
              </a:defRPr>
            </a:pPr>
            <a:r>
              <a:rPr lang="ru-RU" sz="1600" b="1" i="0" u="none" strike="noStrike" baseline="0" dirty="0">
                <a:solidFill>
                  <a:schemeClr val="tx1"/>
                </a:solidFill>
                <a:effectLst/>
              </a:rPr>
              <a:t>Объем транспортной </a:t>
            </a:r>
            <a:r>
              <a:rPr lang="ru-RU" sz="1600" b="1" i="0" u="none" strike="noStrike" baseline="0" dirty="0" smtClean="0">
                <a:solidFill>
                  <a:schemeClr val="tx1"/>
                </a:solidFill>
                <a:effectLst/>
              </a:rPr>
              <a:t>работы за 2020-2024 </a:t>
            </a:r>
            <a:r>
              <a:rPr lang="ru-RU" sz="1600" b="1" i="0" u="none" strike="noStrike" baseline="0" dirty="0">
                <a:solidFill>
                  <a:schemeClr val="tx1"/>
                </a:solidFill>
                <a:effectLst/>
              </a:rPr>
              <a:t>гг., млн. км</a:t>
            </a:r>
            <a:endParaRPr lang="ru-RU" sz="16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050086449192805"/>
          <c:y val="8.2032228977142081E-3"/>
        </c:manualLayout>
      </c:layout>
      <c:overlay val="0"/>
      <c:spPr>
        <a:noFill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пробег!$C$12</c:f>
              <c:strCache>
                <c:ptCount val="1"/>
                <c:pt idx="0">
                  <c:v>Всего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marker>
            <c:spPr>
              <a:solidFill>
                <a:schemeClr val="tx2"/>
              </a:solidFill>
              <a:ln>
                <a:solidFill>
                  <a:srgbClr val="0070C0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пробег!$D$11:$H$11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пробег!$D$12:$H$12</c:f>
              <c:numCache>
                <c:formatCode>#,##0.0</c:formatCode>
                <c:ptCount val="5"/>
                <c:pt idx="0">
                  <c:v>60.2181</c:v>
                </c:pt>
                <c:pt idx="1">
                  <c:v>65.12230000000001</c:v>
                </c:pt>
                <c:pt idx="2" formatCode="General">
                  <c:v>67.7</c:v>
                </c:pt>
                <c:pt idx="3" formatCode="#,##0.00">
                  <c:v>68.176699999999997</c:v>
                </c:pt>
                <c:pt idx="4" formatCode="General">
                  <c:v>70.900000000000006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пробег!$C$13</c:f>
              <c:strCache>
                <c:ptCount val="1"/>
                <c:pt idx="0">
                  <c:v>Трамвай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3"/>
              <c:layout>
                <c:manualLayout>
                  <c:x val="-3.4488049940538792E-2"/>
                  <c:y val="6.54207026092707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147297144748336E-2"/>
                  <c:y val="7.77255369558421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sz="14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пробег!$D$11:$H$11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пробег!$D$13:$H$13</c:f>
              <c:numCache>
                <c:formatCode>#,##0.0</c:formatCode>
                <c:ptCount val="5"/>
                <c:pt idx="0">
                  <c:v>29.5121</c:v>
                </c:pt>
                <c:pt idx="1">
                  <c:v>31.942</c:v>
                </c:pt>
                <c:pt idx="2" formatCode="General">
                  <c:v>32.799999999999997</c:v>
                </c:pt>
                <c:pt idx="3" formatCode="#,##0.00">
                  <c:v>32.233899999999998</c:v>
                </c:pt>
                <c:pt idx="4" formatCode="General">
                  <c:v>33.299999999999997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пробег!$C$14</c:f>
              <c:strCache>
                <c:ptCount val="1"/>
                <c:pt idx="0">
                  <c:v>Троллейбус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pPr>
              <a:solidFill>
                <a:schemeClr val="accent1"/>
              </a:solidFill>
              <a:ln>
                <a:solidFill>
                  <a:srgbClr val="00B0F0"/>
                </a:solidFill>
              </a:ln>
            </c:spPr>
          </c:marker>
          <c:dLbls>
            <c:dLbl>
              <c:idx val="0"/>
              <c:layout>
                <c:manualLayout>
                  <c:x val="-3.2705157974987062E-2"/>
                  <c:y val="6.8838894798679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122696137483923E-2"/>
                  <c:y val="5.8851377884124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9748764774691412E-2"/>
                  <c:y val="5.8851377884124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5661599252778398E-2"/>
                  <c:y val="-6.00957128794475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пробег!$D$11:$H$11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пробег!$D$14:$H$14</c:f>
              <c:numCache>
                <c:formatCode>#,##0.0</c:formatCode>
                <c:ptCount val="5"/>
                <c:pt idx="0">
                  <c:v>30.706</c:v>
                </c:pt>
                <c:pt idx="1">
                  <c:v>33.180300000000003</c:v>
                </c:pt>
                <c:pt idx="2" formatCode="General">
                  <c:v>34.9</c:v>
                </c:pt>
                <c:pt idx="3" formatCode="#,##0.00">
                  <c:v>35.952800000000003</c:v>
                </c:pt>
                <c:pt idx="4" formatCode="General">
                  <c:v>37.5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52744256"/>
        <c:axId val="1352747520"/>
      </c:lineChart>
      <c:catAx>
        <c:axId val="1352744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52747520"/>
        <c:crosses val="autoZero"/>
        <c:auto val="1"/>
        <c:lblAlgn val="ctr"/>
        <c:lblOffset val="100"/>
        <c:noMultiLvlLbl val="0"/>
      </c:catAx>
      <c:valAx>
        <c:axId val="1352747520"/>
        <c:scaling>
          <c:orientation val="minMax"/>
          <c:min val="10"/>
        </c:scaling>
        <c:delete val="1"/>
        <c:axPos val="l"/>
        <c:majorGridlines/>
        <c:numFmt formatCode="#,##0.0" sourceLinked="1"/>
        <c:majorTickMark val="out"/>
        <c:minorTickMark val="none"/>
        <c:tickLblPos val="nextTo"/>
        <c:crossAx val="135274425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lt1">
          <a:hueOff val="0"/>
          <a:satOff val="0"/>
          <a:lumOff val="0"/>
          <a:alpha val="28000"/>
        </a:schemeClr>
      </a:solidFill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 algn="ctr" rtl="0">
              <a:defRPr lang="ru-RU" sz="1600" b="1" i="0" u="none" strike="noStrike" kern="1200" baseline="0"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sz="1600" b="1" i="0" u="none" strike="noStrike" kern="1200" baseline="0"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Кондукторы</a:t>
            </a:r>
          </a:p>
        </c:rich>
      </c:tx>
      <c:layout>
        <c:manualLayout>
          <c:xMode val="edge"/>
          <c:yMode val="edge"/>
          <c:x val="0.36993252361673412"/>
          <c:y val="0.12636165577342048"/>
        </c:manualLayout>
      </c:layout>
      <c:overlay val="1"/>
      <c:spPr>
        <a:gradFill>
          <a:gsLst>
            <a:gs pos="0">
              <a:srgbClr val="808080">
                <a:lumMod val="5000"/>
                <a:lumOff val="95000"/>
              </a:srgbClr>
            </a:gs>
            <a:gs pos="67000">
              <a:srgbClr val="808080">
                <a:lumMod val="45000"/>
                <a:lumOff val="55000"/>
              </a:srgbClr>
            </a:gs>
            <a:gs pos="83000">
              <a:srgbClr val="808080">
                <a:lumMod val="45000"/>
                <a:lumOff val="55000"/>
              </a:srgbClr>
            </a:gs>
            <a:gs pos="100000">
              <a:srgbClr val="808080">
                <a:lumMod val="30000"/>
                <a:lumOff val="70000"/>
              </a:srgbClr>
            </a:gs>
          </a:gsLst>
          <a:lin ang="5400000" scaled="1"/>
        </a:gradFill>
      </c:spPr>
    </c:title>
    <c:autoTitleDeleted val="0"/>
    <c:view3D>
      <c:rotX val="15"/>
      <c:hPercent val="42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7179699703529E-2"/>
          <c:y val="0.13292882507333642"/>
          <c:w val="0.95473565412881833"/>
          <c:h val="0.698395071401178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gradFill>
                <a:gsLst>
                  <a:gs pos="0">
                    <a:schemeClr val="bg1">
                      <a:lumMod val="75000"/>
                    </a:schemeClr>
                  </a:gs>
                  <a:gs pos="76000">
                    <a:srgbClr val="002060"/>
                  </a:gs>
                </a:gsLst>
                <a:lin ang="16200000" scaled="1"/>
              </a:gra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CC99"/>
              </a:solidFill>
            </c:spPr>
          </c:dPt>
          <c:dLbls>
            <c:dLbl>
              <c:idx val="0"/>
              <c:layout>
                <c:manualLayout>
                  <c:x val="2.6317512979128224E-2"/>
                  <c:y val="-2.8425144953863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5039367632014174E-2"/>
                  <c:y val="-3.60132657932902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ru-RU" sz="1200" b="1" i="0" u="none" strike="noStrike" kern="1200" baseline="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3897276056257"/>
                      <c:h val="9.438140506910643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0967721888116457E-2"/>
                  <c:y val="-2.65535436002606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ru-RU" sz="1200" b="1" i="0" u="none" strike="noStrike" kern="1200" baseline="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356789781147518"/>
                      <c:h val="0.11821509321787066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3.7786774628879694E-2"/>
                  <c:y val="-3.05010893246187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2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[Таблицы.xlsx]численность!$A$25:$A$28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 план</c:v>
                </c:pt>
              </c:strCache>
            </c:strRef>
          </c:cat>
          <c:val>
            <c:numRef>
              <c:f>[Таблицы.xlsx]численность!$B$25:$B$28</c:f>
              <c:numCache>
                <c:formatCode>General</c:formatCode>
                <c:ptCount val="4"/>
                <c:pt idx="0">
                  <c:v>2237</c:v>
                </c:pt>
                <c:pt idx="1">
                  <c:v>1670</c:v>
                </c:pt>
                <c:pt idx="2" formatCode="#,##0">
                  <c:v>1158</c:v>
                </c:pt>
                <c:pt idx="3">
                  <c:v>1329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01595872"/>
        <c:axId val="1501606752"/>
        <c:axId val="0"/>
      </c:bar3DChart>
      <c:catAx>
        <c:axId val="1501595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300" baseline="0"/>
            </a:pPr>
            <a:endParaRPr lang="ru-RU"/>
          </a:p>
        </c:txPr>
        <c:crossAx val="1501606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01606752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501595872"/>
        <c:crosses val="autoZero"/>
        <c:crossBetween val="between"/>
        <c:minorUnit val="50"/>
      </c:valAx>
    </c:plotArea>
    <c:plotVisOnly val="1"/>
    <c:dispBlanksAs val="gap"/>
    <c:showDLblsOverMax val="0"/>
  </c:chart>
  <c:spPr>
    <a:gradFill>
      <a:gsLst>
        <a:gs pos="42000">
          <a:sysClr val="window" lastClr="FFFFFF">
            <a:lumMod val="85000"/>
          </a:sysClr>
        </a:gs>
        <a:gs pos="95000">
          <a:sysClr val="window" lastClr="FFFFFF"/>
        </a:gs>
      </a:gsLst>
      <a:lin ang="5400000" scaled="1"/>
    </a:gradFill>
  </c:spPr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6677337334499902E-2"/>
          <c:w val="0.97728704819259149"/>
          <c:h val="0.723294021252540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'средняя зп'!$A$3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42000">
                  <a:schemeClr val="bg1">
                    <a:lumMod val="65000"/>
                  </a:schemeClr>
                </a:gs>
                <a:gs pos="70000">
                  <a:schemeClr val="bg1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42000">
                    <a:schemeClr val="bg1">
                      <a:lumMod val="65000"/>
                    </a:schemeClr>
                  </a:gs>
                  <a:gs pos="70000">
                    <a:schemeClr val="bg1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gradFill rotWithShape="1">
                <a:gsLst>
                  <a:gs pos="42000">
                    <a:schemeClr val="bg1">
                      <a:lumMod val="65000"/>
                    </a:schemeClr>
                  </a:gs>
                  <a:gs pos="70000">
                    <a:schemeClr val="bg1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gradFill rotWithShape="1">
                <a:gsLst>
                  <a:gs pos="42000">
                    <a:schemeClr val="bg1">
                      <a:lumMod val="65000"/>
                    </a:schemeClr>
                  </a:gs>
                  <a:gs pos="70000">
                    <a:schemeClr val="bg1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/>
              </a:sp3d>
            </c:spPr>
          </c:dPt>
          <c:dPt>
            <c:idx val="3"/>
            <c:invertIfNegative val="0"/>
            <c:bubble3D val="0"/>
            <c:spPr>
              <a:gradFill rotWithShape="1">
                <a:gsLst>
                  <a:gs pos="42000">
                    <a:schemeClr val="bg1">
                      <a:lumMod val="65000"/>
                    </a:schemeClr>
                  </a:gs>
                  <a:gs pos="70000">
                    <a:schemeClr val="bg1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/>
              </a:sp3d>
            </c:spPr>
          </c:dPt>
          <c:dPt>
            <c:idx val="4"/>
            <c:invertIfNegative val="0"/>
            <c:bubble3D val="0"/>
            <c:spPr>
              <a:gradFill rotWithShape="1">
                <a:gsLst>
                  <a:gs pos="42000">
                    <a:schemeClr val="bg1">
                      <a:lumMod val="65000"/>
                    </a:schemeClr>
                  </a:gs>
                  <a:gs pos="70000">
                    <a:schemeClr val="bg1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800" b="1" i="0" u="none" strike="noStrike" kern="1200" baseline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'средняя зп'!$B$2:$F$2</c:f>
              <c:strCache>
                <c:ptCount val="5"/>
                <c:pt idx="0">
                  <c:v>Водители трамвая</c:v>
                </c:pt>
                <c:pt idx="1">
                  <c:v>Водители троллейбуса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 специалисты и служащие</c:v>
                </c:pt>
              </c:strCache>
            </c:strRef>
          </c:cat>
          <c:val>
            <c:numRef>
              <c:f>'средняя зп'!$B$3:$F$3</c:f>
              <c:numCache>
                <c:formatCode>#,##0</c:formatCode>
                <c:ptCount val="5"/>
                <c:pt idx="0">
                  <c:v>61823</c:v>
                </c:pt>
                <c:pt idx="1">
                  <c:v>67857</c:v>
                </c:pt>
                <c:pt idx="2">
                  <c:v>37372</c:v>
                </c:pt>
                <c:pt idx="3">
                  <c:v>46268</c:v>
                </c:pt>
                <c:pt idx="4">
                  <c:v>61006</c:v>
                </c:pt>
              </c:numCache>
            </c:numRef>
          </c:val>
        </c:ser>
        <c:ser>
          <c:idx val="1"/>
          <c:order val="1"/>
          <c:tx>
            <c:strRef>
              <c:f>'средняя зп'!$A$4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9CB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9CBB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800" b="1" i="0" u="none" strike="noStrike" kern="1200" baseline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'средняя зп'!$B$2:$F$2</c:f>
              <c:strCache>
                <c:ptCount val="5"/>
                <c:pt idx="0">
                  <c:v>Водители трамвая</c:v>
                </c:pt>
                <c:pt idx="1">
                  <c:v>Водители троллейбуса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 специалисты и служащие</c:v>
                </c:pt>
              </c:strCache>
            </c:strRef>
          </c:cat>
          <c:val>
            <c:numRef>
              <c:f>'средняя зп'!$B$4:$F$4</c:f>
              <c:numCache>
                <c:formatCode>#,##0</c:formatCode>
                <c:ptCount val="5"/>
                <c:pt idx="0">
                  <c:v>72834</c:v>
                </c:pt>
                <c:pt idx="1">
                  <c:v>79692</c:v>
                </c:pt>
                <c:pt idx="2">
                  <c:v>46317</c:v>
                </c:pt>
                <c:pt idx="3">
                  <c:v>52715</c:v>
                </c:pt>
                <c:pt idx="4">
                  <c:v>69604</c:v>
                </c:pt>
              </c:numCache>
            </c:numRef>
          </c:val>
        </c:ser>
        <c:ser>
          <c:idx val="2"/>
          <c:order val="2"/>
          <c:tx>
            <c:strRef>
              <c:f>'средняя зп'!$A$5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42000">
                  <a:schemeClr val="accent3">
                    <a:lumMod val="40000"/>
                    <a:lumOff val="60000"/>
                  </a:schemeClr>
                </a:gs>
                <a:gs pos="95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800" b="1" i="0" u="none" strike="noStrike" kern="1200" baseline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'средняя зп'!$B$2:$F$2</c:f>
              <c:strCache>
                <c:ptCount val="5"/>
                <c:pt idx="0">
                  <c:v>Водители трамвая</c:v>
                </c:pt>
                <c:pt idx="1">
                  <c:v>Водители троллейбуса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 специалисты и служащие</c:v>
                </c:pt>
              </c:strCache>
            </c:strRef>
          </c:cat>
          <c:val>
            <c:numRef>
              <c:f>'средняя зп'!$B$5:$F$5</c:f>
              <c:numCache>
                <c:formatCode>#,##0</c:formatCode>
                <c:ptCount val="5"/>
                <c:pt idx="0">
                  <c:v>84814</c:v>
                </c:pt>
                <c:pt idx="1">
                  <c:v>92877</c:v>
                </c:pt>
                <c:pt idx="2">
                  <c:v>46902</c:v>
                </c:pt>
                <c:pt idx="3">
                  <c:v>59396</c:v>
                </c:pt>
                <c:pt idx="4">
                  <c:v>79772</c:v>
                </c:pt>
              </c:numCache>
            </c:numRef>
          </c:val>
        </c:ser>
        <c:ser>
          <c:idx val="3"/>
          <c:order val="3"/>
          <c:tx>
            <c:strRef>
              <c:f>'средняя зп'!$A$6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42000">
                  <a:srgbClr val="C00000"/>
                </a:gs>
                <a:gs pos="95000">
                  <a:schemeClr val="accent2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800" b="1" i="0" u="none" strike="noStrike" kern="1200" baseline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'средняя зп'!$B$2:$F$2</c:f>
              <c:strCache>
                <c:ptCount val="5"/>
                <c:pt idx="0">
                  <c:v>Водители трамвая</c:v>
                </c:pt>
                <c:pt idx="1">
                  <c:v>Водители троллейбуса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 специалисты и служащие</c:v>
                </c:pt>
              </c:strCache>
            </c:strRef>
          </c:cat>
          <c:val>
            <c:numRef>
              <c:f>'средняя зп'!$B$6:$F$6</c:f>
              <c:numCache>
                <c:formatCode>#,##0</c:formatCode>
                <c:ptCount val="5"/>
                <c:pt idx="0">
                  <c:v>97040</c:v>
                </c:pt>
                <c:pt idx="1">
                  <c:v>109725</c:v>
                </c:pt>
                <c:pt idx="2">
                  <c:v>51603</c:v>
                </c:pt>
                <c:pt idx="3">
                  <c:v>71297</c:v>
                </c:pt>
                <c:pt idx="4">
                  <c:v>92098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352751328"/>
        <c:axId val="1352752960"/>
      </c:barChart>
      <c:catAx>
        <c:axId val="135275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352752960"/>
        <c:crosses val="autoZero"/>
        <c:auto val="1"/>
        <c:lblAlgn val="ctr"/>
        <c:lblOffset val="100"/>
        <c:noMultiLvlLbl val="0"/>
      </c:catAx>
      <c:valAx>
        <c:axId val="1352752960"/>
        <c:scaling>
          <c:orientation val="minMax"/>
          <c:min val="10000"/>
        </c:scaling>
        <c:delete val="1"/>
        <c:axPos val="l"/>
        <c:numFmt formatCode="#,##0" sourceLinked="1"/>
        <c:majorTickMark val="out"/>
        <c:minorTickMark val="none"/>
        <c:tickLblPos val="nextTo"/>
        <c:crossAx val="1352751328"/>
        <c:crosses val="autoZero"/>
        <c:crossBetween val="between"/>
      </c:valAx>
      <c:spPr>
        <a:noFill/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</a:effectLst>
      </c:spPr>
    </c:plotArea>
    <c:legend>
      <c:legendPos val="b"/>
      <c:layout>
        <c:manualLayout>
          <c:xMode val="edge"/>
          <c:yMode val="edge"/>
          <c:x val="0.41562221863213178"/>
          <c:y val="0.82869922188595369"/>
          <c:w val="0.19601098567653299"/>
          <c:h val="5.04544632755912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3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tx1"/>
                </a:solidFill>
              </a:rPr>
              <a:t>Количество перевезенных платных пассажиров 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за 2022-2023 </a:t>
            </a:r>
            <a:r>
              <a:rPr lang="ru-RU" dirty="0">
                <a:solidFill>
                  <a:schemeClr val="tx1"/>
                </a:solidFill>
              </a:rPr>
              <a:t>гг., тыс. пасс.</a:t>
            </a:r>
          </a:p>
        </c:rich>
      </c:tx>
      <c:layout>
        <c:manualLayout>
          <c:xMode val="edge"/>
          <c:yMode val="edge"/>
          <c:x val="0.2764394180150056"/>
          <c:y val="1.1421006640287832E-2"/>
        </c:manualLayout>
      </c:layout>
      <c:overlay val="0"/>
      <c:sp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7234623804062682E-2"/>
          <c:y val="0.21048996692675176"/>
          <c:w val="0.93539754861224889"/>
          <c:h val="0.5543393148624511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'[Таблицы.xlsx]плат пассаж'!$C$21</c:f>
              <c:strCache>
                <c:ptCount val="1"/>
                <c:pt idx="0">
                  <c:v>2022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2.9768895661562822E-2"/>
                  <c:y val="-2.035030295779113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9803,6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3112901220068257E-2"/>
                  <c:y val="-1.3376451761770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967487875312617E-2"/>
                  <c:y val="-4.0700605915582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0967487875312674E-2"/>
                  <c:y val="-1.356686863852734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139</a:t>
                    </a:r>
                    <a:r>
                      <a:rPr lang="en-US" baseline="0" dirty="0" smtClean="0"/>
                      <a:t> 942,0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7234623804062682E-2"/>
                  <c:y val="-2.03503029577911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8639618138424822E-2"/>
                  <c:y val="-8.5744918544577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'[Таблицы.xlsx]плат пассаж'!$A$22:$A$27</c:f>
              <c:strCache>
                <c:ptCount val="6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Банковские карты</c:v>
                </c:pt>
                <c:pt idx="3">
                  <c:v>Билеты длительного пользования</c:v>
                </c:pt>
                <c:pt idx="4">
                  <c:v>Суточные билеты</c:v>
                </c:pt>
                <c:pt idx="5">
                  <c:v>Билет на 90 минут</c:v>
                </c:pt>
              </c:strCache>
            </c:strRef>
          </c:cat>
          <c:val>
            <c:numRef>
              <c:f>'[Таблицы.xlsx]плат пассаж'!$C$22:$C$27</c:f>
              <c:numCache>
                <c:formatCode>#\ ##0.0</c:formatCode>
                <c:ptCount val="6"/>
                <c:pt idx="0">
                  <c:v>9797.2000000000007</c:v>
                </c:pt>
                <c:pt idx="1">
                  <c:v>72830.100000000006</c:v>
                </c:pt>
                <c:pt idx="2">
                  <c:v>16635</c:v>
                </c:pt>
                <c:pt idx="3">
                  <c:v>139942</c:v>
                </c:pt>
                <c:pt idx="4">
                  <c:v>2427.1</c:v>
                </c:pt>
                <c:pt idx="5">
                  <c:v>573</c:v>
                </c:pt>
              </c:numCache>
            </c:numRef>
          </c:val>
        </c:ser>
        <c:ser>
          <c:idx val="1"/>
          <c:order val="1"/>
          <c:tx>
            <c:strRef>
              <c:f>'[Таблицы.xlsx]плат пассаж'!$D$21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9.5465393794749408E-3"/>
                  <c:y val="-8.57449185445779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2 863,21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526267688620995E-2"/>
                  <c:y val="-5.3009868561612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1335679643750333E-3"/>
                  <c:y val="-1.35668686385273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4526026872689299E-2"/>
                  <c:y val="-2.42756146752924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132 897,4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1489616473678505E-16"/>
                  <c:y val="-4.748404023484570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1 927,9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7072793524025338E-2"/>
                  <c:y val="-4.07006059155820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864,4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gradFill flip="none" rotWithShape="1">
                <a:gsLst>
                  <a:gs pos="0">
                    <a:schemeClr val="accent6">
                      <a:lumMod val="5000"/>
                      <a:lumOff val="95000"/>
                    </a:schemeClr>
                  </a:gs>
                  <a:gs pos="74000">
                    <a:schemeClr val="accent6">
                      <a:lumMod val="45000"/>
                      <a:lumOff val="55000"/>
                    </a:schemeClr>
                  </a:gs>
                  <a:gs pos="8300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'[Таблицы.xlsx]плат пассаж'!$A$22:$A$27</c:f>
              <c:strCache>
                <c:ptCount val="6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Банковские карты</c:v>
                </c:pt>
                <c:pt idx="3">
                  <c:v>Билеты длительного пользования</c:v>
                </c:pt>
                <c:pt idx="4">
                  <c:v>Суточные билеты</c:v>
                </c:pt>
                <c:pt idx="5">
                  <c:v>Билет на 90 минут</c:v>
                </c:pt>
              </c:strCache>
            </c:strRef>
          </c:cat>
          <c:val>
            <c:numRef>
              <c:f>'[Таблицы.xlsx]плат пассаж'!$D$22:$D$27</c:f>
              <c:numCache>
                <c:formatCode>#\ ##0.0</c:formatCode>
                <c:ptCount val="6"/>
                <c:pt idx="0">
                  <c:v>2846.5</c:v>
                </c:pt>
                <c:pt idx="1">
                  <c:v>72046.2</c:v>
                </c:pt>
                <c:pt idx="2">
                  <c:v>26781</c:v>
                </c:pt>
                <c:pt idx="3">
                  <c:v>135689.70000000001</c:v>
                </c:pt>
                <c:pt idx="4">
                  <c:v>864.4</c:v>
                </c:pt>
                <c:pt idx="5">
                  <c:v>1927.9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52754592"/>
        <c:axId val="1352745344"/>
        <c:axId val="1471425504"/>
        <c:extLst/>
      </c:bar3DChart>
      <c:catAx>
        <c:axId val="13527545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2745344"/>
        <c:crosses val="autoZero"/>
        <c:auto val="1"/>
        <c:lblAlgn val="ctr"/>
        <c:lblOffset val="100"/>
        <c:noMultiLvlLbl val="0"/>
      </c:catAx>
      <c:valAx>
        <c:axId val="13527453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1352754592"/>
        <c:crosses val="autoZero"/>
        <c:crossBetween val="between"/>
      </c:valAx>
      <c:serAx>
        <c:axId val="147142550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2745344"/>
        <c:crosses val="autoZero"/>
      </c:serAx>
      <c:spPr>
        <a:solidFill>
          <a:schemeClr val="bg1">
            <a:lumMod val="85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3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2351673071515604E-2"/>
          <c:w val="1"/>
          <c:h val="0.8333126791969270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61BFDD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91.3</c:v>
                </c:pt>
                <c:pt idx="1">
                  <c:v>8.6999999999999993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85.6</c:v>
                </c:pt>
                <c:pt idx="1">
                  <c:v>14.4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3366FF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94.2</c:v>
                </c:pt>
                <c:pt idx="1">
                  <c:v>5.8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9.9271151725142722E-3"/>
                  <c:y val="0.27797785237803152"/>
                </c:manualLayout>
              </c:layout>
              <c:tx>
                <c:rich>
                  <a:bodyPr rot="0" vert="horz" anchor="t" anchorCtr="1"/>
                  <a:lstStyle/>
                  <a:p>
                    <a:pPr>
                      <a:defRPr sz="800" b="1" i="0" baseline="0">
                        <a:solidFill>
                          <a:schemeClr val="bg1"/>
                        </a:solidFill>
                        <a:latin typeface="Arial" pitchFamily="34" charset="0"/>
                      </a:defRPr>
                    </a:pPr>
                    <a:r>
                      <a:rPr lang="en-US" sz="800" b="1" i="0" baseline="0" dirty="0" smtClean="0">
                        <a:latin typeface="Arial" pitchFamily="34" charset="0"/>
                      </a:rPr>
                      <a:t>94,1</a:t>
                    </a:r>
                    <a:r>
                      <a:rPr lang="en-US" sz="800" b="1" i="0" u="none" strike="noStrike" baseline="0" dirty="0" smtClean="0">
                        <a:effectLst/>
                      </a:rPr>
                      <a:t>%</a:t>
                    </a:r>
                    <a:endParaRPr lang="en-US" sz="800" b="1" i="0" baseline="0" dirty="0">
                      <a:latin typeface="Arial" pitchFamily="34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236153563352322E-2"/>
                  <c:y val="4.848450913570318E-2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baseline="0" dirty="0" smtClean="0">
                        <a:effectLst/>
                        <a:latin typeface="Arial" pitchFamily="34" charset="0"/>
                      </a:rPr>
                      <a:t>5,9</a:t>
                    </a:r>
                    <a:r>
                      <a:rPr lang="en-US" sz="1000" b="1" i="0" u="none" strike="noStrike" baseline="0" dirty="0" smtClean="0">
                        <a:effectLst/>
                        <a:latin typeface="Arial" pitchFamily="34" charset="0"/>
                      </a:rPr>
                      <a:t>%</a:t>
                    </a:r>
                    <a:endParaRPr lang="en-US" sz="1000" b="1" i="0" baseline="0" dirty="0">
                      <a:latin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anchor="t" anchorCtr="1"/>
              <a:lstStyle/>
              <a:p>
                <a:pPr>
                  <a:defRPr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94.1</c:v>
                </c:pt>
                <c:pt idx="1">
                  <c:v>5.9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2022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8.6035128438892092E-2"/>
                  <c:y val="0.18424113471567208"/>
                </c:manualLayout>
              </c:layout>
              <c:tx>
                <c:rich>
                  <a:bodyPr rot="0" vert="horz" lIns="38100" tIns="19050" rIns="38100" bIns="19050">
                    <a:noAutofit/>
                  </a:bodyPr>
                  <a:lstStyle/>
                  <a:p>
                    <a:pPr>
                      <a:defRPr sz="800" b="1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800" b="1" baseline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94,3%</a:t>
                    </a:r>
                    <a:endParaRPr lang="en-US" sz="800" b="1" baseline="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numFmt formatCode="\9\4.\2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71059280510828"/>
                      <c:h val="0.31678149393370986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9.927115172514241E-3"/>
                  <c:y val="4.848450913570318E-2"/>
                </c:manualLayout>
              </c:layout>
              <c:tx>
                <c:rich>
                  <a:bodyPr rot="0" vert="horz" lIns="38100" tIns="19050" rIns="38100" bIns="19050">
                    <a:spAutoFit/>
                  </a:bodyPr>
                  <a:lstStyle/>
                  <a:p>
                    <a:pPr>
                      <a:defRPr sz="800" b="1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800" b="1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5,8%</a:t>
                    </a:r>
                    <a:endParaRPr lang="en-US" sz="8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numFmt formatCode="\9\4.\2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\9\4.\2%" sourceLinked="0"/>
            <c:spPr>
              <a:noFill/>
              <a:ln>
                <a:noFill/>
              </a:ln>
              <a:effectLst/>
            </c:spPr>
            <c:txPr>
              <a:bodyPr rot="-5400000" vert="horz" lIns="38100" tIns="19050" rIns="38100" bIns="19050">
                <a:spAutoFit/>
              </a:bodyPr>
              <a:lstStyle/>
              <a:p>
                <a:pPr>
                  <a:defRPr sz="800" b="1" baseline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94.2</c:v>
                </c:pt>
                <c:pt idx="1">
                  <c:v>5.8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94.2</c:v>
                </c:pt>
                <c:pt idx="1">
                  <c:v>5.8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shape val="box"/>
        <c:axId val="1352746976"/>
        <c:axId val="1352748064"/>
        <c:axId val="0"/>
      </c:bar3DChart>
      <c:catAx>
        <c:axId val="1352746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352748064"/>
        <c:crosses val="autoZero"/>
        <c:auto val="1"/>
        <c:lblAlgn val="ctr"/>
        <c:lblOffset val="100"/>
        <c:noMultiLvlLbl val="0"/>
      </c:catAx>
      <c:valAx>
        <c:axId val="13527480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35274697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974180641708646"/>
          <c:y val="0.19113456190449526"/>
          <c:w val="0.14814304321578084"/>
          <c:h val="0.37383312675454111"/>
        </c:manualLayout>
      </c:layout>
      <c:overlay val="0"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 w="19050">
      <a:solidFill>
        <a:schemeClr val="tx2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60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453791623368466E-2"/>
          <c:y val="5.0785230306456597E-2"/>
          <c:w val="0.9025462043257565"/>
          <c:h val="0.93939112365232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5400000" scaled="1"/>
            </a:gradFill>
          </c:spPr>
          <c:explosion val="15"/>
          <c:dPt>
            <c:idx val="0"/>
            <c:bubble3D val="0"/>
            <c:spPr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c:spPr>
          </c:dPt>
          <c:dPt>
            <c:idx val="1"/>
            <c:bubble3D val="0"/>
            <c:explosion val="8"/>
            <c:spPr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62000">
                    <a:schemeClr val="accent2">
                      <a:lumMod val="75000"/>
                    </a:schemeClr>
                  </a:gs>
                  <a:gs pos="83000">
                    <a:schemeClr val="accent4">
                      <a:lumMod val="45000"/>
                      <a:lumOff val="55000"/>
                    </a:schemeClr>
                  </a:gs>
                  <a:gs pos="100000">
                    <a:schemeClr val="accent4">
                      <a:lumMod val="30000"/>
                      <a:lumOff val="70000"/>
                    </a:schemeClr>
                  </a:gs>
                </a:gsLst>
                <a:lin ang="5400000" scaled="1"/>
              </a:gradFill>
            </c:spPr>
          </c:dPt>
          <c:dLbls>
            <c:dLbl>
              <c:idx val="0"/>
              <c:layout>
                <c:manualLayout>
                  <c:x val="0.24793097351276663"/>
                  <c:y val="0.11912169582251911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94,3%</a:t>
                    </a:r>
                    <a:endParaRPr lang="en-US" sz="14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1225614374346965"/>
                  <c:y val="-0.12483102464735636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5,7%</a:t>
                    </a:r>
                    <a:endParaRPr lang="en-US" sz="14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4341672989328978E-2"/>
                  <c:y val="-0.13075573735797033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4942162180046812E-3"/>
                  <c:y val="6.3727455748600989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Продукция российского производства</c:v>
                </c:pt>
                <c:pt idx="1">
                  <c:v>Продукция импортного производства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1421.06</c:v>
                </c:pt>
                <c:pt idx="1">
                  <c:v>82.44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ln w="19050"/>
        <a:effectLst>
          <a:outerShdw blurRad="1270000" dist="50800" dir="5400000" sx="1000" sy="1000" algn="ctr" rotWithShape="0">
            <a:srgbClr val="000000">
              <a:alpha val="29000"/>
            </a:srgbClr>
          </a:outerShdw>
        </a:effectLst>
      </c:spPr>
    </c:plotArea>
    <c:plotVisOnly val="1"/>
    <c:dispBlanksAs val="zero"/>
    <c:showDLblsOverMax val="0"/>
  </c:chart>
  <c:spPr>
    <a:ln w="19050">
      <a:solidFill>
        <a:schemeClr val="tx2"/>
      </a:solidFill>
    </a:ln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Размещенные закупочные процедуры </a:t>
            </a:r>
          </a:p>
        </c:rich>
      </c:tx>
      <c:layout>
        <c:manualLayout>
          <c:xMode val="edge"/>
          <c:yMode val="edge"/>
          <c:x val="0.18969740283107739"/>
          <c:y val="2.1120931539252843E-2"/>
        </c:manualLayout>
      </c:layout>
      <c:overlay val="0"/>
      <c:spPr>
        <a:gradFill>
          <a:gsLst>
            <a:gs pos="93000">
              <a:schemeClr val="bg1">
                <a:lumMod val="85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2857"/>
                <a:tint val="37000"/>
                <a:satMod val="300000"/>
              </a:schemeClr>
            </a:gs>
          </a:gsLst>
          <a:lin ang="16200000" scaled="1"/>
        </a:gra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80"/>
      <c:depthPercent val="100"/>
      <c:rAngAx val="0"/>
      <c:perspective val="2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3738638828592"/>
          <c:y val="0.16897127171055068"/>
          <c:w val="0.6651457168735555"/>
          <c:h val="0.819850193412853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Размещенные закупочные процедуры</c:v>
                </c:pt>
              </c:strCache>
            </c:strRef>
          </c:tx>
          <c:explosion val="13"/>
          <c:dPt>
            <c:idx val="0"/>
            <c:bubble3D val="0"/>
            <c:explosion val="21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Lbls>
            <c:dLbl>
              <c:idx val="0"/>
              <c:layout>
                <c:manualLayout>
                  <c:x val="3.8421983121503717E-2"/>
                  <c:y val="-0.4482386216346331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600" b="1" dirty="0"/>
                      <a:t>782 процедуры</a:t>
                    </a:r>
                  </a:p>
                  <a:p>
                    <a:pPr>
                      <a:defRPr/>
                    </a:pPr>
                    <a:r>
                      <a:rPr lang="ru-RU" sz="1600" b="1" dirty="0">
                        <a:solidFill>
                          <a:srgbClr val="C00000"/>
                        </a:solidFill>
                      </a:rPr>
                      <a:t>44 840,2 млн. руб</a:t>
                    </a:r>
                    <a:r>
                      <a:rPr lang="ru-RU" sz="1600" dirty="0"/>
                      <a:t>.</a:t>
                    </a:r>
                    <a:br>
                      <a:rPr lang="ru-RU" sz="1600" dirty="0"/>
                    </a:br>
                    <a:r>
                      <a:rPr lang="ru-RU" sz="1600" dirty="0">
                        <a:solidFill>
                          <a:srgbClr val="0070C0"/>
                        </a:solidFill>
                      </a:rPr>
                      <a:t>94,3%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984811872077647"/>
                      <c:h val="0.21702241417620263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8.9684151107771604E-3"/>
                  <c:y val="-3.1428683849942601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baseline="0" dirty="0" smtClean="0"/>
                      <a:t>40 процедур</a:t>
                    </a:r>
                  </a:p>
                  <a:p>
                    <a:r>
                      <a:rPr lang="ru-RU" sz="1600" b="1" baseline="0" dirty="0" smtClean="0">
                        <a:solidFill>
                          <a:srgbClr val="C00000"/>
                        </a:solidFill>
                      </a:rPr>
                      <a:t>2 692,1 млн. руб.</a:t>
                    </a:r>
                    <a:br>
                      <a:rPr lang="ru-RU" sz="1600" b="1" baseline="0" dirty="0" smtClean="0">
                        <a:solidFill>
                          <a:srgbClr val="C00000"/>
                        </a:solidFill>
                      </a:rPr>
                    </a:br>
                    <a:r>
                      <a:rPr lang="ru-RU" sz="1600" b="1" baseline="0" dirty="0" smtClean="0">
                        <a:solidFill>
                          <a:srgbClr val="0070C0"/>
                        </a:solidFill>
                      </a:rPr>
                      <a:t>5,7</a:t>
                    </a:r>
                    <a:r>
                      <a:rPr lang="ru-RU" sz="1600" b="1" dirty="0" smtClean="0">
                        <a:solidFill>
                          <a:srgbClr val="0070C0"/>
                        </a:solidFill>
                      </a:rPr>
                      <a:t>%</a:t>
                    </a:r>
                    <a:endParaRPr lang="ru-RU" sz="1600" dirty="0">
                      <a:solidFill>
                        <a:srgbClr val="0070C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9927906111431968E-2"/>
                  <c:y val="0.1828105408922818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Электронный аукцион</c:v>
                </c:pt>
                <c:pt idx="1">
                  <c:v>Конкурс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44840.2</c:v>
                </c:pt>
                <c:pt idx="1">
                  <c:v>2692.1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cat>
            <c:strRef>
              <c:f>Лист1!$A$2:$A$3</c:f>
              <c:strCache>
                <c:ptCount val="2"/>
                <c:pt idx="0">
                  <c:v>Электронный аукцион</c:v>
                </c:pt>
                <c:pt idx="1">
                  <c:v>Конкурс</c:v>
                </c:pt>
              </c:strCache>
            </c:strRef>
          </c:cat>
          <c:val>
            <c:numRef>
              <c:f>Лист1!$C$2:$C$3</c:f>
              <c:numCache>
                <c:formatCode>#,##0.00</c:formatCode>
                <c:ptCount val="2"/>
                <c:pt idx="0">
                  <c:v>400</c:v>
                </c:pt>
                <c:pt idx="1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solidFill>
                  <a:srgbClr val="002060"/>
                </a:solidFill>
              </a:rPr>
              <a:t>Соотношение экономии по закупочным процедурам</a:t>
            </a:r>
          </a:p>
        </c:rich>
      </c:tx>
      <c:layout>
        <c:manualLayout>
          <c:xMode val="edge"/>
          <c:yMode val="edge"/>
          <c:x val="0.13381267822093842"/>
          <c:y val="3.4412181715259151E-2"/>
        </c:manualLayout>
      </c:layout>
      <c:overlay val="0"/>
      <c:spPr>
        <a:gradFill>
          <a:gsLst>
            <a:gs pos="23000">
              <a:schemeClr val="bg1"/>
            </a:gs>
            <a:gs pos="39000">
              <a:schemeClr val="tx2">
                <a:lumMod val="20000"/>
                <a:lumOff val="80000"/>
              </a:schemeClr>
            </a:gs>
          </a:gsLst>
          <a:lin ang="16200000" scaled="1"/>
        </a:gradFill>
        <a:ln>
          <a:noFill/>
        </a:ln>
        <a:effectLst/>
      </c:spPr>
    </c:title>
    <c:autoTitleDeleted val="0"/>
    <c:view3D>
      <c:rotX val="30"/>
      <c:rotY val="8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237956585070794"/>
          <c:y val="0.14841926887900656"/>
          <c:w val="0.65654977512077206"/>
          <c:h val="0.809345148572795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27000" h="127000" prst="softRound"/>
              <a:bevelB w="127000" h="127000" prst="angle"/>
            </a:sp3d>
          </c:spPr>
          <c:dPt>
            <c:idx val="0"/>
            <c:bubble3D val="0"/>
            <c:explosion val="10"/>
            <c:spPr>
              <a:gradFill>
                <a:gsLst>
                  <a:gs pos="37762">
                    <a:srgbClr val="0070C0"/>
                  </a:gs>
                  <a:gs pos="91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 w="127000" h="127000" prst="softRound"/>
                <a:bevelB w="127000" h="127000" prst="angle"/>
              </a:sp3d>
            </c:spPr>
          </c:dPt>
          <c:dPt>
            <c:idx val="1"/>
            <c:bubble3D val="0"/>
            <c:spPr>
              <a:gradFill>
                <a:gsLst>
                  <a:gs pos="27000">
                    <a:srgbClr val="C00000"/>
                  </a:gs>
                  <a:gs pos="0">
                    <a:schemeClr val="accent4">
                      <a:alpha val="90000"/>
                      <a:hueOff val="0"/>
                      <a:satOff val="0"/>
                      <a:lumOff val="0"/>
                      <a:alphaOff val="-22857"/>
                      <a:tint val="50000"/>
                      <a:satMod val="300000"/>
                    </a:schemeClr>
                  </a:gs>
                  <a:gs pos="100000">
                    <a:schemeClr val="accent4">
                      <a:alpha val="90000"/>
                      <a:hueOff val="0"/>
                      <a:satOff val="0"/>
                      <a:lumOff val="0"/>
                      <a:alphaOff val="-22857"/>
                      <a:tint val="37000"/>
                      <a:satMod val="300000"/>
                    </a:schemeClr>
                  </a:gs>
                  <a:gs pos="100000">
                    <a:schemeClr val="accent4">
                      <a:alpha val="90000"/>
                      <a:hueOff val="0"/>
                      <a:satOff val="0"/>
                      <a:lumOff val="0"/>
                      <a:alphaOff val="-22857"/>
                      <a:tint val="15000"/>
                      <a:satMod val="3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 w="127000" h="127000" prst="softRound"/>
                <a:bevelB w="127000" h="127000" prst="angle"/>
              </a:sp3d>
            </c:spPr>
          </c:dPt>
          <c:dLbls>
            <c:dLbl>
              <c:idx val="0"/>
              <c:layout>
                <c:manualLayout>
                  <c:x val="4.3585563538207681E-2"/>
                  <c:y val="5.549529863472693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2000" dirty="0" smtClean="0">
                        <a:solidFill>
                          <a:srgbClr val="002060"/>
                        </a:solidFill>
                      </a:rPr>
                      <a:t>290,9 млн. </a:t>
                    </a:r>
                    <a:r>
                      <a:rPr lang="ru-RU" sz="2000" dirty="0">
                        <a:solidFill>
                          <a:srgbClr val="002060"/>
                        </a:solidFill>
                      </a:rPr>
                      <a:t>руб.</a:t>
                    </a:r>
                    <a:br>
                      <a:rPr lang="ru-RU" sz="2000" dirty="0">
                        <a:solidFill>
                          <a:srgbClr val="002060"/>
                        </a:solidFill>
                      </a:rPr>
                    </a:br>
                    <a:r>
                      <a:rPr lang="ru-RU" sz="1800" i="1" dirty="0" smtClean="0">
                        <a:solidFill>
                          <a:srgbClr val="0070C0"/>
                        </a:solidFill>
                      </a:rPr>
                      <a:t>Электронный аукцион - </a:t>
                    </a:r>
                    <a:r>
                      <a:rPr lang="ru-RU" sz="2000" i="1" dirty="0" smtClean="0">
                        <a:solidFill>
                          <a:srgbClr val="0070C0"/>
                        </a:solidFill>
                      </a:rPr>
                      <a:t>79,16 </a:t>
                    </a:r>
                    <a:r>
                      <a:rPr lang="ru-RU" sz="2000" i="1" dirty="0">
                        <a:solidFill>
                          <a:srgbClr val="0070C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6562393273175406"/>
                      <c:h val="0.2081855203536867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8.6551597147642031E-2"/>
                  <c:y val="4.899147008357095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600" b="1" dirty="0" smtClean="0">
                        <a:solidFill>
                          <a:srgbClr val="002060"/>
                        </a:solidFill>
                      </a:rPr>
                      <a:t>76,6</a:t>
                    </a:r>
                    <a:r>
                      <a:rPr lang="ru-RU" sz="1600" b="1" baseline="0" dirty="0" smtClean="0">
                        <a:solidFill>
                          <a:srgbClr val="002060"/>
                        </a:solidFill>
                      </a:rPr>
                      <a:t> млн</a:t>
                    </a:r>
                    <a:r>
                      <a:rPr lang="ru-RU" sz="1600" b="1" dirty="0" smtClean="0">
                        <a:solidFill>
                          <a:srgbClr val="002060"/>
                        </a:solidFill>
                      </a:rPr>
                      <a:t>. руб.</a:t>
                    </a:r>
                    <a:br>
                      <a:rPr lang="ru-RU" sz="1600" b="1" dirty="0" smtClean="0">
                        <a:solidFill>
                          <a:srgbClr val="002060"/>
                        </a:solidFill>
                      </a:rPr>
                    </a:br>
                    <a:r>
                      <a:rPr lang="ru-RU" sz="1600" b="1" dirty="0" smtClean="0">
                        <a:solidFill>
                          <a:srgbClr val="C00000"/>
                        </a:solidFill>
                      </a:rPr>
                      <a:t>Конкурс - </a:t>
                    </a:r>
                    <a:r>
                      <a:rPr lang="ru-RU" sz="1600" b="1" i="1" dirty="0" smtClean="0">
                        <a:solidFill>
                          <a:srgbClr val="C00000"/>
                        </a:solidFill>
                      </a:rPr>
                      <a:t>20,84 %</a:t>
                    </a:r>
                    <a:r>
                      <a:rPr lang="ru-RU" sz="1600" b="1" dirty="0" smtClean="0">
                        <a:solidFill>
                          <a:srgbClr val="C00000"/>
                        </a:solidFill>
                      </a:rPr>
                      <a:t> </a:t>
                    </a:r>
                    <a:endParaRPr lang="ru-RU" sz="1600" dirty="0">
                      <a:solidFill>
                        <a:srgbClr val="C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8146440518954685"/>
                      <c:h val="0.2653378019726203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Электронный аукцион</c:v>
                </c:pt>
                <c:pt idx="1">
                  <c:v>Конкурс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290911.2</c:v>
                </c:pt>
                <c:pt idx="1">
                  <c:v>76571.009999999995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/>
            </a:pPr>
            <a:r>
              <a:rPr lang="ru-RU" sz="1600" dirty="0"/>
              <a:t>Водители трамвая</a:t>
            </a:r>
          </a:p>
        </c:rich>
      </c:tx>
      <c:layout>
        <c:manualLayout>
          <c:xMode val="edge"/>
          <c:yMode val="edge"/>
          <c:x val="0.28800918635170608"/>
          <c:y val="5.6168341026337228E-2"/>
        </c:manualLayout>
      </c:layout>
      <c:overlay val="0"/>
      <c:spPr>
        <a:gradFill>
          <a:gsLst>
            <a:gs pos="0">
              <a:srgbClr val="808080">
                <a:lumMod val="5000"/>
                <a:lumOff val="95000"/>
              </a:srgbClr>
            </a:gs>
            <a:gs pos="67000">
              <a:srgbClr val="808080">
                <a:lumMod val="45000"/>
                <a:lumOff val="55000"/>
              </a:srgbClr>
            </a:gs>
            <a:gs pos="83000">
              <a:srgbClr val="808080">
                <a:lumMod val="45000"/>
                <a:lumOff val="55000"/>
              </a:srgbClr>
            </a:gs>
            <a:gs pos="100000">
              <a:srgbClr val="808080">
                <a:lumMod val="30000"/>
                <a:lumOff val="70000"/>
              </a:srgbClr>
            </a:gs>
          </a:gsLst>
          <a:lin ang="5400000" scaled="1"/>
        </a:gradFill>
      </c:spPr>
    </c:title>
    <c:autoTitleDeleted val="0"/>
    <c:view3D>
      <c:rotX val="15"/>
      <c:hPercent val="42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087029746281714"/>
          <c:y val="0.18885401393791293"/>
          <c:w val="0.95473565412881833"/>
          <c:h val="0.6983950714011784"/>
        </c:manualLayout>
      </c:layout>
      <c:bar3DChart>
        <c:barDir val="col"/>
        <c:grouping val="clustered"/>
        <c:varyColors val="0"/>
        <c:ser>
          <c:idx val="1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1"/>
            <c:invertIfNegative val="0"/>
            <c:bubble3D val="0"/>
            <c:spPr>
              <a:gradFill>
                <a:gsLst>
                  <a:gs pos="30000">
                    <a:sysClr val="window" lastClr="FFFFFF">
                      <a:lumMod val="75000"/>
                    </a:sysClr>
                  </a:gs>
                  <a:gs pos="89000">
                    <a:srgbClr val="002060"/>
                  </a:gs>
                </a:gsLst>
                <a:lin ang="16200000" scaled="1"/>
              </a:gra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CC99"/>
              </a:solidFill>
            </c:spPr>
          </c:dPt>
          <c:dLbls>
            <c:dLbl>
              <c:idx val="0"/>
              <c:layout>
                <c:manualLayout>
                  <c:x val="8.3611237169504988E-3"/>
                  <c:y val="-1.09376735918231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816216277287403E-2"/>
                  <c:y val="1.180821178599205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b" anchorCtr="1">
                  <a:noAutofit/>
                </a:bodyPr>
                <a:lstStyle/>
                <a:p>
                  <a:pPr>
                    <a:defRPr sz="12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9679301169926506E-2"/>
                      <c:h val="6.9539892392908725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2.2222107148169978E-2"/>
                  <c:y val="-7.42973002999666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7408272903763987E-2"/>
                  <c:y val="-1.11445950449950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b" anchorCtr="1">
                  <a:noAutofit/>
                </a:bodyPr>
                <a:lstStyle/>
                <a:p>
                  <a:pPr>
                    <a:defRPr sz="12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"/>
                      <c:h val="8.6436781609195407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b" anchorCtr="1">
                <a:spAutoFit/>
              </a:bodyPr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[Таблицы.xlsx]численность!$A$3:$A$7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 план</c:v>
                </c:pt>
              </c:strCache>
            </c:strRef>
          </c:cat>
          <c:val>
            <c:numRef>
              <c:f>[Таблицы.xlsx]численность!$B$3:$B$7</c:f>
              <c:numCache>
                <c:formatCode>General</c:formatCode>
                <c:ptCount val="5"/>
                <c:pt idx="0">
                  <c:v>1779</c:v>
                </c:pt>
                <c:pt idx="1">
                  <c:v>1747</c:v>
                </c:pt>
                <c:pt idx="2">
                  <c:v>1797</c:v>
                </c:pt>
                <c:pt idx="3" formatCode="#,##0">
                  <c:v>1888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01597504"/>
        <c:axId val="1501608928"/>
        <c:axId val="0"/>
      </c:bar3DChart>
      <c:catAx>
        <c:axId val="1501597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200" baseline="0"/>
            </a:pPr>
            <a:endParaRPr lang="ru-RU"/>
          </a:p>
        </c:txPr>
        <c:crossAx val="1501608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01608928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0" baseline="0"/>
            </a:pPr>
            <a:endParaRPr lang="ru-RU"/>
          </a:p>
        </c:txPr>
        <c:crossAx val="1501597504"/>
        <c:crosses val="autoZero"/>
        <c:crossBetween val="between"/>
        <c:minorUnit val="50"/>
      </c:valAx>
      <c:spPr>
        <a:gradFill>
          <a:gsLst>
            <a:gs pos="42000">
              <a:sysClr val="window" lastClr="FFFFFF">
                <a:lumMod val="85000"/>
              </a:sysClr>
            </a:gs>
            <a:gs pos="95000">
              <a:sysClr val="window" lastClr="FFFFFF"/>
            </a:gs>
          </a:gsLst>
          <a:lin ang="5400000" scaled="1"/>
        </a:gradFill>
      </c:spPr>
    </c:plotArea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ru-RU" sz="1600" b="1" i="0" u="none" strike="noStrike" kern="1200" baseline="0"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sz="1600" b="1" i="0" u="none" strike="noStrike" kern="1200" baseline="0" dirty="0"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Ремонтно-вспомогательные </a:t>
            </a:r>
            <a:r>
              <a:rPr lang="ru-RU" sz="1600" b="1" i="0" u="none" strike="noStrike" kern="1200" baseline="0" dirty="0" smtClean="0"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рабочие</a:t>
            </a:r>
            <a:endParaRPr lang="ru-RU" sz="1600" b="1" i="0" u="none" strike="noStrike" kern="1200" baseline="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0140887123652925"/>
          <c:y val="3.1569842934118429E-2"/>
        </c:manualLayout>
      </c:layout>
      <c:overlay val="0"/>
      <c:spPr>
        <a:gradFill>
          <a:gsLst>
            <a:gs pos="0">
              <a:srgbClr val="808080">
                <a:lumMod val="5000"/>
                <a:lumOff val="95000"/>
              </a:srgbClr>
            </a:gs>
            <a:gs pos="67000">
              <a:srgbClr val="808080">
                <a:lumMod val="45000"/>
                <a:lumOff val="55000"/>
              </a:srgbClr>
            </a:gs>
            <a:gs pos="83000">
              <a:srgbClr val="808080">
                <a:lumMod val="45000"/>
                <a:lumOff val="55000"/>
              </a:srgbClr>
            </a:gs>
            <a:gs pos="100000">
              <a:srgbClr val="808080">
                <a:lumMod val="30000"/>
                <a:lumOff val="70000"/>
              </a:srgbClr>
            </a:gs>
          </a:gsLst>
          <a:lin ang="5400000" scaled="1"/>
        </a:gradFill>
      </c:spPr>
    </c:title>
    <c:autoTitleDeleted val="0"/>
    <c:view3D>
      <c:rotX val="15"/>
      <c:hPercent val="42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718033174052452E-2"/>
          <c:y val="0.14600066803297279"/>
          <c:w val="0.95473565412881833"/>
          <c:h val="0.698395071401178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gradFill>
                <a:gsLst>
                  <a:gs pos="0">
                    <a:sysClr val="window" lastClr="FFFFFF">
                      <a:lumMod val="75000"/>
                    </a:sysClr>
                  </a:gs>
                  <a:gs pos="95000">
                    <a:srgbClr val="002060"/>
                  </a:gs>
                </a:gsLst>
                <a:lin ang="16200000" scaled="1"/>
              </a:gra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CC99"/>
              </a:solidFill>
            </c:spPr>
          </c:dPt>
          <c:dLbls>
            <c:dLbl>
              <c:idx val="0"/>
              <c:layout>
                <c:manualLayout>
                  <c:x val="1.8893387314439947E-2"/>
                  <c:y val="-2.6114970922752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0971659919027838E-3"/>
                  <c:y val="-4.575146243974405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ru-RU" sz="1200" b="1" i="0" u="none" strike="noStrike" kern="1200" baseline="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1767881241565458E-2"/>
                      <c:h val="6.0130718954248354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2.0554873512657768E-2"/>
                  <c:y val="-2.88161515976889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ru-RU" sz="1200" b="1" i="0" u="none" strike="noStrike" kern="1200" baseline="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938235161370959"/>
                      <c:h val="0.10271628068261775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3495276653171191E-2"/>
                  <c:y val="-3.48583877995642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2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[Таблицы.xlsx]численность!$A$17:$A$20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 план</c:v>
                </c:pt>
              </c:strCache>
            </c:strRef>
          </c:cat>
          <c:val>
            <c:numRef>
              <c:f>[Таблицы.xlsx]численность!$B$17:$B$20</c:f>
              <c:numCache>
                <c:formatCode>General</c:formatCode>
                <c:ptCount val="4"/>
                <c:pt idx="0">
                  <c:v>3653</c:v>
                </c:pt>
                <c:pt idx="1">
                  <c:v>3639</c:v>
                </c:pt>
                <c:pt idx="2" formatCode="#,##0">
                  <c:v>3532</c:v>
                </c:pt>
                <c:pt idx="3">
                  <c:v>3830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01594240"/>
        <c:axId val="1501606208"/>
        <c:axId val="0"/>
      </c:bar3DChart>
      <c:catAx>
        <c:axId val="1501594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300" baseline="0"/>
            </a:pPr>
            <a:endParaRPr lang="ru-RU"/>
          </a:p>
        </c:txPr>
        <c:crossAx val="15016062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01606208"/>
        <c:scaling>
          <c:orientation val="minMax"/>
          <c:min val="1650"/>
        </c:scaling>
        <c:delete val="1"/>
        <c:axPos val="l"/>
        <c:numFmt formatCode="General" sourceLinked="1"/>
        <c:majorTickMark val="out"/>
        <c:minorTickMark val="none"/>
        <c:tickLblPos val="nextTo"/>
        <c:crossAx val="1501594240"/>
        <c:crosses val="autoZero"/>
        <c:crossBetween val="between"/>
        <c:minorUnit val="50"/>
      </c:valAx>
    </c:plotArea>
    <c:plotVisOnly val="1"/>
    <c:dispBlanksAs val="gap"/>
    <c:showDLblsOverMax val="0"/>
  </c:chart>
  <c:spPr>
    <a:gradFill>
      <a:gsLst>
        <a:gs pos="42000">
          <a:sysClr val="window" lastClr="FFFFFF">
            <a:lumMod val="85000"/>
          </a:sysClr>
        </a:gs>
        <a:gs pos="95000">
          <a:sysClr val="window" lastClr="FFFFFF"/>
        </a:gs>
      </a:gsLst>
      <a:lin ang="16200000" scaled="1"/>
    </a:gradFill>
  </c:spPr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ru-RU" sz="1600" b="1" i="0" u="none" strike="noStrike" kern="1200" baseline="0"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sz="1600" b="1" i="0" u="none" strike="noStrike" kern="1200" baseline="0"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Водители троллейбуса</a:t>
            </a:r>
          </a:p>
        </c:rich>
      </c:tx>
      <c:layout>
        <c:manualLayout>
          <c:xMode val="edge"/>
          <c:yMode val="edge"/>
          <c:x val="0.24912029746281714"/>
          <c:y val="8.684948864150602E-4"/>
        </c:manualLayout>
      </c:layout>
      <c:overlay val="0"/>
      <c:spPr>
        <a:gradFill>
          <a:gsLst>
            <a:gs pos="0">
              <a:srgbClr val="808080">
                <a:lumMod val="5000"/>
                <a:lumOff val="95000"/>
              </a:srgbClr>
            </a:gs>
            <a:gs pos="67000">
              <a:srgbClr val="808080">
                <a:lumMod val="45000"/>
                <a:lumOff val="55000"/>
              </a:srgbClr>
            </a:gs>
            <a:gs pos="83000">
              <a:srgbClr val="808080">
                <a:lumMod val="45000"/>
                <a:lumOff val="55000"/>
              </a:srgbClr>
            </a:gs>
            <a:gs pos="100000">
              <a:srgbClr val="808080">
                <a:lumMod val="30000"/>
                <a:lumOff val="70000"/>
              </a:srgbClr>
            </a:gs>
          </a:gsLst>
          <a:lin ang="5400000" scaled="1"/>
        </a:gradFill>
      </c:spPr>
    </c:title>
    <c:autoTitleDeleted val="0"/>
    <c:view3D>
      <c:rotX val="15"/>
      <c:hPercent val="42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718033174052452E-2"/>
          <c:y val="9.2555372635363745E-2"/>
          <c:w val="0.90820930082710849"/>
          <c:h val="0.70908409166658259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1"/>
            <c:invertIfNegative val="0"/>
            <c:bubble3D val="0"/>
            <c:spPr>
              <a:gradFill>
                <a:gsLst>
                  <a:gs pos="21000">
                    <a:sysClr val="window" lastClr="FFFFFF">
                      <a:lumMod val="75000"/>
                    </a:sysClr>
                  </a:gs>
                  <a:gs pos="74000">
                    <a:srgbClr val="002060"/>
                  </a:gs>
                </a:gsLst>
                <a:lin ang="16200000" scaled="1"/>
              </a:gra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CC99"/>
              </a:solidFill>
            </c:spPr>
          </c:dPt>
          <c:dLbls>
            <c:dLbl>
              <c:idx val="0"/>
              <c:layout>
                <c:manualLayout>
                  <c:x val="1.66666666666666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66666666666661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6666666666665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9444444444444344E-2"/>
                  <c:y val="7.301891634188047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ru-RU" sz="1200" b="1" i="0" u="none" strike="noStrike" kern="1200" baseline="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105291739927505E-2"/>
                      <c:h val="9.5132527362279617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2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[Таблицы.xlsx]численность!$A$10:$A$13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  план</c:v>
                </c:pt>
              </c:strCache>
            </c:strRef>
          </c:cat>
          <c:val>
            <c:numRef>
              <c:f>[Таблицы.xlsx]численность!$B$10:$B$13</c:f>
              <c:numCache>
                <c:formatCode>General</c:formatCode>
                <c:ptCount val="4"/>
                <c:pt idx="0">
                  <c:v>1758</c:v>
                </c:pt>
                <c:pt idx="1">
                  <c:v>1728</c:v>
                </c:pt>
                <c:pt idx="2" formatCode="#,##0">
                  <c:v>1767</c:v>
                </c:pt>
                <c:pt idx="3">
                  <c:v>1984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01600768"/>
        <c:axId val="1501604576"/>
        <c:axId val="0"/>
        <c:extLst/>
      </c:bar3DChart>
      <c:catAx>
        <c:axId val="1501600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200" baseline="0"/>
            </a:pPr>
            <a:endParaRPr lang="ru-RU"/>
          </a:p>
        </c:txPr>
        <c:crossAx val="1501604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01604576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501600768"/>
        <c:crosses val="autoZero"/>
        <c:crossBetween val="between"/>
        <c:minorUnit val="50"/>
      </c:valAx>
      <c:spPr>
        <a:gradFill>
          <a:gsLst>
            <a:gs pos="42000">
              <a:sysClr val="window" lastClr="FFFFFF">
                <a:lumMod val="85000"/>
              </a:sysClr>
            </a:gs>
            <a:gs pos="95000">
              <a:sysClr val="window" lastClr="FFFFFF"/>
            </a:gs>
          </a:gsLst>
          <a:lin ang="5400000" scaled="1"/>
        </a:gradFill>
      </c:spPr>
    </c:plotArea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F3942A-DA92-479E-918F-C847011FD4E4}" type="doc">
      <dgm:prSet loTypeId="urn:microsoft.com/office/officeart/2005/8/layout/vList2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8ABC8F9E-351A-492C-83E6-43B420D771CD}">
      <dgm:prSet custT="1"/>
      <dgm:spPr>
        <a:gradFill rotWithShape="0">
          <a:gsLst>
            <a:gs pos="16000">
              <a:schemeClr val="tx2">
                <a:lumMod val="40000"/>
                <a:lumOff val="60000"/>
              </a:schemeClr>
            </a:gs>
            <a:gs pos="40000">
              <a:schemeClr val="accent4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Объем транспортной работы составил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68, 2 млн. км</a:t>
          </a:r>
          <a:r>
            <a:rPr lang="ru-RU" sz="14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.,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план выполнен на </a:t>
          </a:r>
          <a:r>
            <a:rPr lang="ru-RU" sz="1400" b="1" i="0" u="none" strike="noStrike" dirty="0" smtClean="0"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99,4 %</a:t>
          </a:r>
          <a:endParaRPr lang="ru-RU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DD369E-49CA-468D-BBB1-D2FE23EE7F59}" type="parTrans" cxnId="{CC6595C8-B3DE-4831-84C0-EF45010E579E}">
      <dgm:prSet/>
      <dgm:spPr/>
      <dgm:t>
        <a:bodyPr/>
        <a:lstStyle/>
        <a:p>
          <a:endParaRPr lang="ru-RU"/>
        </a:p>
      </dgm:t>
    </dgm:pt>
    <dgm:pt modelId="{A5AA947C-1D5D-44B0-BE24-7C15D0BB34C1}" type="sibTrans" cxnId="{CC6595C8-B3DE-4831-84C0-EF45010E579E}">
      <dgm:prSet/>
      <dgm:spPr/>
      <dgm:t>
        <a:bodyPr/>
        <a:lstStyle/>
        <a:p>
          <a:endParaRPr lang="ru-RU"/>
        </a:p>
      </dgm:t>
    </dgm:pt>
    <dgm:pt modelId="{226042B3-E496-4676-B898-BA1A292EE031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Перевезено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247,7 млн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пассажиров, план выполнен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на </a:t>
          </a:r>
          <a:r>
            <a:rPr lang="ru-RU" sz="1400" b="1" i="0" u="none" strike="noStrike" dirty="0" smtClean="0">
              <a:solidFill>
                <a:srgbClr val="C00000"/>
              </a:solidFill>
              <a:effectLst/>
              <a:latin typeface="Arial" panose="020B0604020202020204" pitchFamily="34" charset="0"/>
            </a:rPr>
            <a:t>98,2 %</a:t>
          </a:r>
          <a:endParaRPr lang="ru-RU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2A0547-4DC4-49DE-959A-334246C57C43}" type="parTrans" cxnId="{CA0AE1E8-8ED5-442D-94A1-DF59D7107729}">
      <dgm:prSet/>
      <dgm:spPr/>
      <dgm:t>
        <a:bodyPr/>
        <a:lstStyle/>
        <a:p>
          <a:endParaRPr lang="ru-RU"/>
        </a:p>
      </dgm:t>
    </dgm:pt>
    <dgm:pt modelId="{9C26F53C-5AFF-499C-BBCE-A3C537B765F6}" type="sibTrans" cxnId="{CA0AE1E8-8ED5-442D-94A1-DF59D7107729}">
      <dgm:prSet/>
      <dgm:spPr/>
      <dgm:t>
        <a:bodyPr/>
        <a:lstStyle/>
        <a:p>
          <a:endParaRPr lang="ru-RU"/>
        </a:p>
      </dgm:t>
    </dgm:pt>
    <dgm:pt modelId="{BF206450-16EB-448F-B743-70507769F505}">
      <dgm:prSet custT="1"/>
      <dgm:spPr>
        <a:solidFill>
          <a:schemeClr val="bg1"/>
        </a:soli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Доходы предприятия составили </a:t>
          </a:r>
          <a:r>
            <a:rPr lang="ru-RU" sz="1400" b="1" i="0" u="none" strike="noStrike" dirty="0" smtClean="0"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26 423,1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млн. руб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., план выполнен на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100,5 %</a:t>
          </a:r>
          <a:endParaRPr lang="ru-RU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33080A-65D2-4EC2-A273-47ABD7212287}" type="parTrans" cxnId="{9EA693F6-E9AD-4BE7-8FFE-4117D9FFB258}">
      <dgm:prSet/>
      <dgm:spPr/>
      <dgm:t>
        <a:bodyPr/>
        <a:lstStyle/>
        <a:p>
          <a:endParaRPr lang="ru-RU"/>
        </a:p>
      </dgm:t>
    </dgm:pt>
    <dgm:pt modelId="{D909840F-7C21-4A89-8E97-4BADD9DDE746}" type="sibTrans" cxnId="{9EA693F6-E9AD-4BE7-8FFE-4117D9FFB258}">
      <dgm:prSet/>
      <dgm:spPr/>
      <dgm:t>
        <a:bodyPr/>
        <a:lstStyle/>
        <a:p>
          <a:endParaRPr lang="ru-RU"/>
        </a:p>
      </dgm:t>
    </dgm:pt>
    <dgm:pt modelId="{3644B7E8-22EB-48B8-A9BB-DA231213CC02}">
      <dgm:prSet custT="1"/>
      <dgm:spPr>
        <a:solidFill>
          <a:schemeClr val="bg1"/>
        </a:soli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Проведено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u="none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822</a:t>
          </a:r>
          <a:r>
            <a:rPr lang="ru-RU" sz="1400" b="1" i="0" u="none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закупочных процедур на общую сумму</a:t>
          </a:r>
          <a:r>
            <a:rPr lang="ru-RU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u="none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47 532</a:t>
          </a:r>
          <a:r>
            <a:rPr lang="ru-RU" sz="1400" b="1" i="0" u="none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400" b="1" i="0" u="none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ru-RU" sz="1400" b="1" i="0" u="none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млн. руб.                                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Экономия от проведения закупочных процедур </a:t>
          </a:r>
          <a:r>
            <a:rPr lang="en-US" sz="1400" b="1" i="0" u="none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367</a:t>
          </a:r>
          <a:r>
            <a:rPr lang="ru-RU" sz="1400" b="1" i="0" u="none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,5 млн. руб. </a:t>
          </a:r>
          <a:endParaRPr lang="ru-RU" sz="1400" b="1" i="0" u="none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CD9294-55F4-47C1-848A-2F219F16D0B8}" type="parTrans" cxnId="{3BC34797-329B-484B-8D99-FF129EF44B6B}">
      <dgm:prSet/>
      <dgm:spPr/>
      <dgm:t>
        <a:bodyPr/>
        <a:lstStyle/>
        <a:p>
          <a:endParaRPr lang="ru-RU"/>
        </a:p>
      </dgm:t>
    </dgm:pt>
    <dgm:pt modelId="{65480831-56C2-4FAF-87F7-BE6D670E10C7}" type="sibTrans" cxnId="{3BC34797-329B-484B-8D99-FF129EF44B6B}">
      <dgm:prSet/>
      <dgm:spPr/>
      <dgm:t>
        <a:bodyPr/>
        <a:lstStyle/>
        <a:p>
          <a:endParaRPr lang="ru-RU"/>
        </a:p>
      </dgm:t>
    </dgm:pt>
    <dgm:pt modelId="{DD6377F1-DC92-4F9C-ACF4-048ED16BAD09}">
      <dgm:prSet custT="1"/>
      <dgm:spPr>
        <a:gradFill rotWithShape="0">
          <a:gsLst>
            <a:gs pos="16000">
              <a:schemeClr val="bg1"/>
            </a:gs>
            <a:gs pos="40000">
              <a:schemeClr val="accent4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Приобретено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97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трамвайных вагонов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из них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40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за счет уставного фонда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57 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за счет средств инфраструктурного бюджетного кредита</a:t>
          </a:r>
          <a:endParaRPr lang="ru-RU" sz="1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3AB686-471E-4A46-A958-71902F9E9544}" type="parTrans" cxnId="{4FB8DFA5-0596-4454-A0E4-9AE0BC2FC7A1}">
      <dgm:prSet/>
      <dgm:spPr/>
      <dgm:t>
        <a:bodyPr/>
        <a:lstStyle/>
        <a:p>
          <a:endParaRPr lang="ru-RU"/>
        </a:p>
      </dgm:t>
    </dgm:pt>
    <dgm:pt modelId="{4881D48A-5497-4FA8-BFF4-089C13D42D89}" type="sibTrans" cxnId="{4FB8DFA5-0596-4454-A0E4-9AE0BC2FC7A1}">
      <dgm:prSet/>
      <dgm:spPr/>
      <dgm:t>
        <a:bodyPr/>
        <a:lstStyle/>
        <a:p>
          <a:endParaRPr lang="ru-RU"/>
        </a:p>
      </dgm:t>
    </dgm:pt>
    <dgm:pt modelId="{90E7B52F-5531-4319-80C8-0977CC7FE306}">
      <dgm:prSet custT="1"/>
      <dgm:spPr>
        <a:gradFill rotWithShape="0">
          <a:gsLst>
            <a:gs pos="42000">
              <a:schemeClr val="bg1"/>
            </a:gs>
            <a:gs pos="95000">
              <a:schemeClr val="bg1">
                <a:lumMod val="85000"/>
              </a:schemeClr>
            </a:gs>
          </a:gsLst>
          <a:lin ang="16200000" scaled="1"/>
        </a:gra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Приобретено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97</a:t>
          </a:r>
          <a:r>
            <a:rPr lang="ru-RU" sz="1400" dirty="0" smtClean="0"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троллейбусов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из них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41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 увеличенным автономным ходом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E3A821-31CC-407A-B4BF-EB704D1D6376}" type="parTrans" cxnId="{C52A6263-3BD0-48EC-8E6B-F2597DDBE34B}">
      <dgm:prSet/>
      <dgm:spPr/>
      <dgm:t>
        <a:bodyPr/>
        <a:lstStyle/>
        <a:p>
          <a:endParaRPr lang="ru-RU"/>
        </a:p>
      </dgm:t>
    </dgm:pt>
    <dgm:pt modelId="{FF4C649A-3DB2-4160-AA90-03CD68BC5EAD}" type="sibTrans" cxnId="{C52A6263-3BD0-48EC-8E6B-F2597DDBE34B}">
      <dgm:prSet/>
      <dgm:spPr/>
      <dgm:t>
        <a:bodyPr/>
        <a:lstStyle/>
        <a:p>
          <a:endParaRPr lang="ru-RU"/>
        </a:p>
      </dgm:t>
    </dgm:pt>
    <dgm:pt modelId="{4B75D565-A6E6-42F8-A47F-DF403E2957D5}">
      <dgm:prSet custT="1"/>
      <dgm:spPr>
        <a:solidFill>
          <a:schemeClr val="bg1"/>
        </a:soli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Новые троллейбусные маршруты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№№ 12, 42</a:t>
          </a:r>
          <a:endParaRPr lang="ru-RU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CF7720-1315-4541-8479-D628F904A61F}" type="parTrans" cxnId="{D9A2769D-E08B-487F-9BE1-0F09B49A8EFB}">
      <dgm:prSet/>
      <dgm:spPr/>
      <dgm:t>
        <a:bodyPr/>
        <a:lstStyle/>
        <a:p>
          <a:endParaRPr lang="ru-RU"/>
        </a:p>
      </dgm:t>
    </dgm:pt>
    <dgm:pt modelId="{1F45EB67-C1EE-448E-985A-AB8214329F65}" type="sibTrans" cxnId="{D9A2769D-E08B-487F-9BE1-0F09B49A8EFB}">
      <dgm:prSet/>
      <dgm:spPr/>
      <dgm:t>
        <a:bodyPr/>
        <a:lstStyle/>
        <a:p>
          <a:endParaRPr lang="ru-RU"/>
        </a:p>
      </dgm:t>
    </dgm:pt>
    <dgm:pt modelId="{C687DA33-4EBA-4596-B4DF-DF39A4005B09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Усилены троллейбусные маршруты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№№  8, 23, 33, 43</a:t>
          </a:r>
          <a:endParaRPr lang="ru-RU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9A385F-C31E-4C34-93A0-EE7AC719A69D}" type="parTrans" cxnId="{04103241-93B8-44F1-8AFC-D996181F2279}">
      <dgm:prSet/>
      <dgm:spPr/>
      <dgm:t>
        <a:bodyPr/>
        <a:lstStyle/>
        <a:p>
          <a:endParaRPr lang="ru-RU"/>
        </a:p>
      </dgm:t>
    </dgm:pt>
    <dgm:pt modelId="{ADA3F948-E11C-4A03-9B78-4CFC98E3FCDC}" type="sibTrans" cxnId="{04103241-93B8-44F1-8AFC-D996181F2279}">
      <dgm:prSet/>
      <dgm:spPr/>
      <dgm:t>
        <a:bodyPr/>
        <a:lstStyle/>
        <a:p>
          <a:endParaRPr lang="ru-RU"/>
        </a:p>
      </dgm:t>
    </dgm:pt>
    <dgm:pt modelId="{DA0F1C35-96B9-4A96-8D84-52BC0A46106A}" type="pres">
      <dgm:prSet presAssocID="{D3F3942A-DA92-479E-918F-C847011FD4E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AAA97F-9E8D-4462-8A78-BB93043C322A}" type="pres">
      <dgm:prSet presAssocID="{8ABC8F9E-351A-492C-83E6-43B420D771CD}" presName="parentText" presStyleLbl="node1" presStyleIdx="0" presStyleCnt="8" custScaleY="976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4FACCC-2F01-4AAE-B24A-1643D1EEDE67}" type="pres">
      <dgm:prSet presAssocID="{A5AA947C-1D5D-44B0-BE24-7C15D0BB34C1}" presName="spacer" presStyleCnt="0"/>
      <dgm:spPr/>
      <dgm:t>
        <a:bodyPr/>
        <a:lstStyle/>
        <a:p>
          <a:endParaRPr lang="ru-RU"/>
        </a:p>
      </dgm:t>
    </dgm:pt>
    <dgm:pt modelId="{D627604A-E815-42D4-A089-95C30B1FC604}" type="pres">
      <dgm:prSet presAssocID="{226042B3-E496-4676-B898-BA1A292EE031}" presName="parentText" presStyleLbl="node1" presStyleIdx="1" presStyleCnt="8" custScaleY="5353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4634F-0669-45B9-9CA4-C0DAE5AB42D0}" type="pres">
      <dgm:prSet presAssocID="{9C26F53C-5AFF-499C-BBCE-A3C537B765F6}" presName="spacer" presStyleCnt="0"/>
      <dgm:spPr/>
      <dgm:t>
        <a:bodyPr/>
        <a:lstStyle/>
        <a:p>
          <a:endParaRPr lang="ru-RU"/>
        </a:p>
      </dgm:t>
    </dgm:pt>
    <dgm:pt modelId="{47E68D79-13AD-4E2E-B2A8-F1819528ED7D}" type="pres">
      <dgm:prSet presAssocID="{BF206450-16EB-448F-B743-70507769F505}" presName="parentText" presStyleLbl="node1" presStyleIdx="2" presStyleCnt="8" custScaleY="673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D12E75-3B0A-4DD9-B89B-36D0EE175716}" type="pres">
      <dgm:prSet presAssocID="{D909840F-7C21-4A89-8E97-4BADD9DDE746}" presName="spacer" presStyleCnt="0"/>
      <dgm:spPr/>
      <dgm:t>
        <a:bodyPr/>
        <a:lstStyle/>
        <a:p>
          <a:endParaRPr lang="ru-RU"/>
        </a:p>
      </dgm:t>
    </dgm:pt>
    <dgm:pt modelId="{D77A6375-401D-4B55-8D6F-F0C451A7BA9A}" type="pres">
      <dgm:prSet presAssocID="{3644B7E8-22EB-48B8-A9BB-DA231213CC02}" presName="parentText" presStyleLbl="node1" presStyleIdx="3" presStyleCnt="8" custScaleY="854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9AAD6-BC40-4E7D-91C7-6D8223D2BD2F}" type="pres">
      <dgm:prSet presAssocID="{65480831-56C2-4FAF-87F7-BE6D670E10C7}" presName="spacer" presStyleCnt="0"/>
      <dgm:spPr/>
      <dgm:t>
        <a:bodyPr/>
        <a:lstStyle/>
        <a:p>
          <a:endParaRPr lang="ru-RU"/>
        </a:p>
      </dgm:t>
    </dgm:pt>
    <dgm:pt modelId="{4C254449-7994-4A2C-9D84-6693E724EFB6}" type="pres">
      <dgm:prSet presAssocID="{DD6377F1-DC92-4F9C-ACF4-048ED16BAD09}" presName="parentText" presStyleLbl="node1" presStyleIdx="4" presStyleCnt="8" custLinFactNeighborX="-933" custLinFactNeighborY="113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2AB97-A123-44C9-BEB6-5CC74A8897A2}" type="pres">
      <dgm:prSet presAssocID="{4881D48A-5497-4FA8-BFF4-089C13D42D89}" presName="spacer" presStyleCnt="0"/>
      <dgm:spPr/>
      <dgm:t>
        <a:bodyPr/>
        <a:lstStyle/>
        <a:p>
          <a:endParaRPr lang="ru-RU"/>
        </a:p>
      </dgm:t>
    </dgm:pt>
    <dgm:pt modelId="{743265FF-D41A-4960-8143-164539028F14}" type="pres">
      <dgm:prSet presAssocID="{90E7B52F-5531-4319-80C8-0977CC7FE306}" presName="parentText" presStyleLbl="node1" presStyleIdx="5" presStyleCnt="8" custLinFactNeighborX="342" custLinFactNeighborY="-341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B6046-CE6A-480B-8A5B-3970F79E7819}" type="pres">
      <dgm:prSet presAssocID="{FF4C649A-3DB2-4160-AA90-03CD68BC5EAD}" presName="spacer" presStyleCnt="0"/>
      <dgm:spPr/>
      <dgm:t>
        <a:bodyPr/>
        <a:lstStyle/>
        <a:p>
          <a:endParaRPr lang="ru-RU"/>
        </a:p>
      </dgm:t>
    </dgm:pt>
    <dgm:pt modelId="{C3A7BAC6-290E-4F6C-865E-5DCDB56A9F8D}" type="pres">
      <dgm:prSet presAssocID="{4B75D565-A6E6-42F8-A47F-DF403E2957D5}" presName="parentText" presStyleLbl="node1" presStyleIdx="6" presStyleCnt="8" custScaleY="96464" custLinFactNeighborX="-2987" custLinFactNeighborY="-140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15F8C9-06C4-4458-89F3-CDF73DB8F6FF}" type="pres">
      <dgm:prSet presAssocID="{1F45EB67-C1EE-448E-985A-AB8214329F65}" presName="spacer" presStyleCnt="0"/>
      <dgm:spPr/>
      <dgm:t>
        <a:bodyPr/>
        <a:lstStyle/>
        <a:p>
          <a:endParaRPr lang="ru-RU"/>
        </a:p>
      </dgm:t>
    </dgm:pt>
    <dgm:pt modelId="{1BFF3435-4356-403E-986F-DB4FACC02969}" type="pres">
      <dgm:prSet presAssocID="{C687DA33-4EBA-4596-B4DF-DF39A4005B09}" presName="parentText" presStyleLbl="node1" presStyleIdx="7" presStyleCnt="8" custScaleY="69428" custLinFactNeighborX="-1788" custLinFactNeighborY="506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2A6263-3BD0-48EC-8E6B-F2597DDBE34B}" srcId="{D3F3942A-DA92-479E-918F-C847011FD4E4}" destId="{90E7B52F-5531-4319-80C8-0977CC7FE306}" srcOrd="5" destOrd="0" parTransId="{EEE3A821-31CC-407A-B4BF-EB704D1D6376}" sibTransId="{FF4C649A-3DB2-4160-AA90-03CD68BC5EAD}"/>
    <dgm:cxn modelId="{4CBA8078-D562-440B-AC01-B8B9DDD82E3B}" type="presOf" srcId="{90E7B52F-5531-4319-80C8-0977CC7FE306}" destId="{743265FF-D41A-4960-8143-164539028F14}" srcOrd="0" destOrd="0" presId="urn:microsoft.com/office/officeart/2005/8/layout/vList2"/>
    <dgm:cxn modelId="{CC6595C8-B3DE-4831-84C0-EF45010E579E}" srcId="{D3F3942A-DA92-479E-918F-C847011FD4E4}" destId="{8ABC8F9E-351A-492C-83E6-43B420D771CD}" srcOrd="0" destOrd="0" parTransId="{97DD369E-49CA-468D-BBB1-D2FE23EE7F59}" sibTransId="{A5AA947C-1D5D-44B0-BE24-7C15D0BB34C1}"/>
    <dgm:cxn modelId="{83765E56-A16C-4187-9929-D54EEBC063D7}" type="presOf" srcId="{BF206450-16EB-448F-B743-70507769F505}" destId="{47E68D79-13AD-4E2E-B2A8-F1819528ED7D}" srcOrd="0" destOrd="0" presId="urn:microsoft.com/office/officeart/2005/8/layout/vList2"/>
    <dgm:cxn modelId="{8EED57F4-027F-40A1-B41C-EAF04C3F46C5}" type="presOf" srcId="{DD6377F1-DC92-4F9C-ACF4-048ED16BAD09}" destId="{4C254449-7994-4A2C-9D84-6693E724EFB6}" srcOrd="0" destOrd="0" presId="urn:microsoft.com/office/officeart/2005/8/layout/vList2"/>
    <dgm:cxn modelId="{CA0AE1E8-8ED5-442D-94A1-DF59D7107729}" srcId="{D3F3942A-DA92-479E-918F-C847011FD4E4}" destId="{226042B3-E496-4676-B898-BA1A292EE031}" srcOrd="1" destOrd="0" parTransId="{052A0547-4DC4-49DE-959A-334246C57C43}" sibTransId="{9C26F53C-5AFF-499C-BBCE-A3C537B765F6}"/>
    <dgm:cxn modelId="{2F41C735-5C53-4D8C-AE30-4486190FDF56}" type="presOf" srcId="{C687DA33-4EBA-4596-B4DF-DF39A4005B09}" destId="{1BFF3435-4356-403E-986F-DB4FACC02969}" srcOrd="0" destOrd="0" presId="urn:microsoft.com/office/officeart/2005/8/layout/vList2"/>
    <dgm:cxn modelId="{3BC34797-329B-484B-8D99-FF129EF44B6B}" srcId="{D3F3942A-DA92-479E-918F-C847011FD4E4}" destId="{3644B7E8-22EB-48B8-A9BB-DA231213CC02}" srcOrd="3" destOrd="0" parTransId="{E7CD9294-55F4-47C1-848A-2F219F16D0B8}" sibTransId="{65480831-56C2-4FAF-87F7-BE6D670E10C7}"/>
    <dgm:cxn modelId="{B3640114-CBCB-4FA2-BEA3-3D6A644FAAAC}" type="presOf" srcId="{3644B7E8-22EB-48B8-A9BB-DA231213CC02}" destId="{D77A6375-401D-4B55-8D6F-F0C451A7BA9A}" srcOrd="0" destOrd="0" presId="urn:microsoft.com/office/officeart/2005/8/layout/vList2"/>
    <dgm:cxn modelId="{572019A9-E6D1-4A07-AE01-6E86652936E3}" type="presOf" srcId="{226042B3-E496-4676-B898-BA1A292EE031}" destId="{D627604A-E815-42D4-A089-95C30B1FC604}" srcOrd="0" destOrd="0" presId="urn:microsoft.com/office/officeart/2005/8/layout/vList2"/>
    <dgm:cxn modelId="{43C1E41F-6CF6-49F9-A3B3-BE5D114D85F2}" type="presOf" srcId="{D3F3942A-DA92-479E-918F-C847011FD4E4}" destId="{DA0F1C35-96B9-4A96-8D84-52BC0A46106A}" srcOrd="0" destOrd="0" presId="urn:microsoft.com/office/officeart/2005/8/layout/vList2"/>
    <dgm:cxn modelId="{26FAE127-E3E4-4F8A-92A4-D3A95BE4CC15}" type="presOf" srcId="{8ABC8F9E-351A-492C-83E6-43B420D771CD}" destId="{38AAA97F-9E8D-4462-8A78-BB93043C322A}" srcOrd="0" destOrd="0" presId="urn:microsoft.com/office/officeart/2005/8/layout/vList2"/>
    <dgm:cxn modelId="{AA046C83-44E3-4136-94E4-2E9A74CFB849}" type="presOf" srcId="{4B75D565-A6E6-42F8-A47F-DF403E2957D5}" destId="{C3A7BAC6-290E-4F6C-865E-5DCDB56A9F8D}" srcOrd="0" destOrd="0" presId="urn:microsoft.com/office/officeart/2005/8/layout/vList2"/>
    <dgm:cxn modelId="{D9A2769D-E08B-487F-9BE1-0F09B49A8EFB}" srcId="{D3F3942A-DA92-479E-918F-C847011FD4E4}" destId="{4B75D565-A6E6-42F8-A47F-DF403E2957D5}" srcOrd="6" destOrd="0" parTransId="{2DCF7720-1315-4541-8479-D628F904A61F}" sibTransId="{1F45EB67-C1EE-448E-985A-AB8214329F65}"/>
    <dgm:cxn modelId="{4FB8DFA5-0596-4454-A0E4-9AE0BC2FC7A1}" srcId="{D3F3942A-DA92-479E-918F-C847011FD4E4}" destId="{DD6377F1-DC92-4F9C-ACF4-048ED16BAD09}" srcOrd="4" destOrd="0" parTransId="{CD3AB686-471E-4A46-A958-71902F9E9544}" sibTransId="{4881D48A-5497-4FA8-BFF4-089C13D42D89}"/>
    <dgm:cxn modelId="{9EA693F6-E9AD-4BE7-8FFE-4117D9FFB258}" srcId="{D3F3942A-DA92-479E-918F-C847011FD4E4}" destId="{BF206450-16EB-448F-B743-70507769F505}" srcOrd="2" destOrd="0" parTransId="{0B33080A-65D2-4EC2-A273-47ABD7212287}" sibTransId="{D909840F-7C21-4A89-8E97-4BADD9DDE746}"/>
    <dgm:cxn modelId="{04103241-93B8-44F1-8AFC-D996181F2279}" srcId="{D3F3942A-DA92-479E-918F-C847011FD4E4}" destId="{C687DA33-4EBA-4596-B4DF-DF39A4005B09}" srcOrd="7" destOrd="0" parTransId="{7C9A385F-C31E-4C34-93A0-EE7AC719A69D}" sibTransId="{ADA3F948-E11C-4A03-9B78-4CFC98E3FCDC}"/>
    <dgm:cxn modelId="{424BFE21-54F3-4969-82BA-2E03D63420F0}" type="presParOf" srcId="{DA0F1C35-96B9-4A96-8D84-52BC0A46106A}" destId="{38AAA97F-9E8D-4462-8A78-BB93043C322A}" srcOrd="0" destOrd="0" presId="urn:microsoft.com/office/officeart/2005/8/layout/vList2"/>
    <dgm:cxn modelId="{FB33300E-4492-4DC6-B233-5B54B3641A81}" type="presParOf" srcId="{DA0F1C35-96B9-4A96-8D84-52BC0A46106A}" destId="{824FACCC-2F01-4AAE-B24A-1643D1EEDE67}" srcOrd="1" destOrd="0" presId="urn:microsoft.com/office/officeart/2005/8/layout/vList2"/>
    <dgm:cxn modelId="{367EF4FA-7CAC-433A-829D-8DBA69B2D96B}" type="presParOf" srcId="{DA0F1C35-96B9-4A96-8D84-52BC0A46106A}" destId="{D627604A-E815-42D4-A089-95C30B1FC604}" srcOrd="2" destOrd="0" presId="urn:microsoft.com/office/officeart/2005/8/layout/vList2"/>
    <dgm:cxn modelId="{52498193-3526-41D4-8DB0-3AB72598C3C2}" type="presParOf" srcId="{DA0F1C35-96B9-4A96-8D84-52BC0A46106A}" destId="{FF54634F-0669-45B9-9CA4-C0DAE5AB42D0}" srcOrd="3" destOrd="0" presId="urn:microsoft.com/office/officeart/2005/8/layout/vList2"/>
    <dgm:cxn modelId="{BDDF0578-416B-4113-8E0E-D34DD97DFA51}" type="presParOf" srcId="{DA0F1C35-96B9-4A96-8D84-52BC0A46106A}" destId="{47E68D79-13AD-4E2E-B2A8-F1819528ED7D}" srcOrd="4" destOrd="0" presId="urn:microsoft.com/office/officeart/2005/8/layout/vList2"/>
    <dgm:cxn modelId="{E15EEFF6-F6F6-43AF-80A5-754D3423F112}" type="presParOf" srcId="{DA0F1C35-96B9-4A96-8D84-52BC0A46106A}" destId="{A1D12E75-3B0A-4DD9-B89B-36D0EE175716}" srcOrd="5" destOrd="0" presId="urn:microsoft.com/office/officeart/2005/8/layout/vList2"/>
    <dgm:cxn modelId="{809E2B52-1B6F-4450-946B-543B81E65A92}" type="presParOf" srcId="{DA0F1C35-96B9-4A96-8D84-52BC0A46106A}" destId="{D77A6375-401D-4B55-8D6F-F0C451A7BA9A}" srcOrd="6" destOrd="0" presId="urn:microsoft.com/office/officeart/2005/8/layout/vList2"/>
    <dgm:cxn modelId="{DCCD392A-6D5D-47EF-93C4-96B365D1A1A6}" type="presParOf" srcId="{DA0F1C35-96B9-4A96-8D84-52BC0A46106A}" destId="{8529AAD6-BC40-4E7D-91C7-6D8223D2BD2F}" srcOrd="7" destOrd="0" presId="urn:microsoft.com/office/officeart/2005/8/layout/vList2"/>
    <dgm:cxn modelId="{83A802A8-32E0-4FB5-9F2D-1B5FA67846DB}" type="presParOf" srcId="{DA0F1C35-96B9-4A96-8D84-52BC0A46106A}" destId="{4C254449-7994-4A2C-9D84-6693E724EFB6}" srcOrd="8" destOrd="0" presId="urn:microsoft.com/office/officeart/2005/8/layout/vList2"/>
    <dgm:cxn modelId="{672B197A-7CE8-443C-BF9D-EE1215AE8A8B}" type="presParOf" srcId="{DA0F1C35-96B9-4A96-8D84-52BC0A46106A}" destId="{C802AB97-A123-44C9-BEB6-5CC74A8897A2}" srcOrd="9" destOrd="0" presId="urn:microsoft.com/office/officeart/2005/8/layout/vList2"/>
    <dgm:cxn modelId="{3F4B1739-7272-49EE-88A7-C14DAC8B5C54}" type="presParOf" srcId="{DA0F1C35-96B9-4A96-8D84-52BC0A46106A}" destId="{743265FF-D41A-4960-8143-164539028F14}" srcOrd="10" destOrd="0" presId="urn:microsoft.com/office/officeart/2005/8/layout/vList2"/>
    <dgm:cxn modelId="{CCABF0D4-7FDC-494C-B193-F0BC8BE761B3}" type="presParOf" srcId="{DA0F1C35-96B9-4A96-8D84-52BC0A46106A}" destId="{400B6046-CE6A-480B-8A5B-3970F79E7819}" srcOrd="11" destOrd="0" presId="urn:microsoft.com/office/officeart/2005/8/layout/vList2"/>
    <dgm:cxn modelId="{B3518475-33C7-45ED-BD20-BF32EE107A7D}" type="presParOf" srcId="{DA0F1C35-96B9-4A96-8D84-52BC0A46106A}" destId="{C3A7BAC6-290E-4F6C-865E-5DCDB56A9F8D}" srcOrd="12" destOrd="0" presId="urn:microsoft.com/office/officeart/2005/8/layout/vList2"/>
    <dgm:cxn modelId="{95B5F240-5E95-44E7-840C-E86D05126ACE}" type="presParOf" srcId="{DA0F1C35-96B9-4A96-8D84-52BC0A46106A}" destId="{4815F8C9-06C4-4458-89F3-CDF73DB8F6FF}" srcOrd="13" destOrd="0" presId="urn:microsoft.com/office/officeart/2005/8/layout/vList2"/>
    <dgm:cxn modelId="{B439B15A-083F-4887-A77C-795A37F21A5A}" type="presParOf" srcId="{DA0F1C35-96B9-4A96-8D84-52BC0A46106A}" destId="{1BFF3435-4356-403E-986F-DB4FACC02969}" srcOrd="14" destOrd="0" presId="urn:microsoft.com/office/officeart/2005/8/layout/vList2"/>
  </dgm:cxnLst>
  <dgm:bg>
    <a:gradFill flip="none" rotWithShape="1">
      <a:gsLst>
        <a:gs pos="0">
          <a:schemeClr val="accent4">
            <a:lumMod val="5000"/>
            <a:lumOff val="95000"/>
          </a:schemeClr>
        </a:gs>
        <a:gs pos="5000">
          <a:schemeClr val="bg1">
            <a:lumMod val="6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  <a:tileRect/>
    </a:gra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F3942A-DA92-479E-918F-C847011FD4E4}" type="doc">
      <dgm:prSet loTypeId="urn:microsoft.com/office/officeart/2005/8/layout/vList2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8ABC8F9E-351A-492C-83E6-43B420D771CD}">
      <dgm:prSet custT="1"/>
      <dgm:spPr>
        <a:gradFill rotWithShape="0">
          <a:gsLst>
            <a:gs pos="90000">
              <a:schemeClr val="bg1">
                <a:lumMod val="65000"/>
              </a:schemeClr>
            </a:gs>
            <a:gs pos="100000">
              <a:srgbClr val="C1C1C1"/>
            </a:gs>
            <a:gs pos="50000">
              <a:schemeClr val="bg1"/>
            </a:gs>
            <a:gs pos="17000">
              <a:schemeClr val="tx2">
                <a:lumMod val="20000"/>
                <a:lumOff val="80000"/>
              </a:schemeClr>
            </a:gs>
          </a:gsLst>
        </a:gra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Объем транспортной работы составит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70,9 млн. км</a:t>
          </a:r>
          <a:r>
            <a:rPr lang="ru-RU" sz="14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.,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что больше факта 2023 года на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3,9 %  </a:t>
          </a:r>
          <a:endParaRPr lang="ru-RU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DD369E-49CA-468D-BBB1-D2FE23EE7F59}" type="parTrans" cxnId="{CC6595C8-B3DE-4831-84C0-EF45010E579E}">
      <dgm:prSet/>
      <dgm:spPr/>
      <dgm:t>
        <a:bodyPr/>
        <a:lstStyle/>
        <a:p>
          <a:endParaRPr lang="ru-RU"/>
        </a:p>
      </dgm:t>
    </dgm:pt>
    <dgm:pt modelId="{A5AA947C-1D5D-44B0-BE24-7C15D0BB34C1}" type="sibTrans" cxnId="{CC6595C8-B3DE-4831-84C0-EF45010E579E}">
      <dgm:prSet/>
      <dgm:spPr/>
      <dgm:t>
        <a:bodyPr/>
        <a:lstStyle/>
        <a:p>
          <a:endParaRPr lang="ru-RU"/>
        </a:p>
      </dgm:t>
    </dgm:pt>
    <dgm:pt modelId="{BF206450-16EB-448F-B743-70507769F505}">
      <dgm:prSet custT="1"/>
      <dgm:spPr>
        <a:gradFill rotWithShape="0">
          <a:gsLst>
            <a:gs pos="68000">
              <a:schemeClr val="bg1">
                <a:lumMod val="95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16200000" scaled="1"/>
        </a:gra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Доходы предприятия составят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27 561,3 млн. руб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., что больше дохода полученного                                     в 2023 году на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4,3 %</a:t>
          </a:r>
          <a:endParaRPr lang="ru-RU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33080A-65D2-4EC2-A273-47ABD7212287}" type="parTrans" cxnId="{9EA693F6-E9AD-4BE7-8FFE-4117D9FFB258}">
      <dgm:prSet/>
      <dgm:spPr/>
      <dgm:t>
        <a:bodyPr/>
        <a:lstStyle/>
        <a:p>
          <a:endParaRPr lang="ru-RU"/>
        </a:p>
      </dgm:t>
    </dgm:pt>
    <dgm:pt modelId="{D909840F-7C21-4A89-8E97-4BADD9DDE746}" type="sibTrans" cxnId="{9EA693F6-E9AD-4BE7-8FFE-4117D9FFB258}">
      <dgm:prSet/>
      <dgm:spPr/>
      <dgm:t>
        <a:bodyPr/>
        <a:lstStyle/>
        <a:p>
          <a:endParaRPr lang="ru-RU"/>
        </a:p>
      </dgm:t>
    </dgm:pt>
    <dgm:pt modelId="{0F554A4F-D1B8-4603-A7EA-10BFEA27ADE9}">
      <dgm:prSet custT="1"/>
      <dgm:spPr>
        <a:gradFill rotWithShape="0">
          <a:gsLst>
            <a:gs pos="68000">
              <a:schemeClr val="accent4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bg1"/>
            </a:gs>
          </a:gsLst>
          <a:lin ang="16200000" scaled="1"/>
        </a:gradFill>
      </dgm:spPr>
      <dgm:t>
        <a:bodyPr/>
        <a:lstStyle/>
        <a:p>
          <a:pPr rtl="0"/>
          <a:r>
            <a:rPr lang="ru-RU" sz="1400" b="1" i="0" u="none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Выполнить поставку трамвайных вагонов </a:t>
          </a:r>
          <a:r>
            <a:rPr lang="ru-RU" sz="1400" b="1" i="0" u="none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140 ед</a:t>
          </a:r>
          <a:r>
            <a:rPr lang="ru-RU" sz="1400" b="1" i="0" u="none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трамвайных вагонов, из них </a:t>
          </a:r>
          <a:r>
            <a:rPr lang="ru-RU" sz="1400" b="1" i="0" u="none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71 ед. </a:t>
          </a:r>
          <a:r>
            <a:rPr lang="ru-RU" sz="1400" b="1" i="0" u="none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трамвайных вагонов с экстерьером в стиле «Ретро»</a:t>
          </a:r>
          <a:endParaRPr lang="ru-RU" sz="1400" b="1" i="0" u="none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F0549A-61F3-4E2C-8E16-CE4FEA338CE0}" type="sibTrans" cxnId="{8DE12548-2FB9-45A0-8757-307B755F5126}">
      <dgm:prSet/>
      <dgm:spPr/>
      <dgm:t>
        <a:bodyPr/>
        <a:lstStyle/>
        <a:p>
          <a:endParaRPr lang="ru-RU"/>
        </a:p>
      </dgm:t>
    </dgm:pt>
    <dgm:pt modelId="{98E748D3-B3F2-42D7-8782-29FA402BD435}" type="parTrans" cxnId="{8DE12548-2FB9-45A0-8757-307B755F5126}">
      <dgm:prSet/>
      <dgm:spPr/>
      <dgm:t>
        <a:bodyPr/>
        <a:lstStyle/>
        <a:p>
          <a:endParaRPr lang="ru-RU"/>
        </a:p>
      </dgm:t>
    </dgm:pt>
    <dgm:pt modelId="{90E7B52F-5531-4319-80C8-0977CC7FE306}">
      <dgm:prSet custT="1"/>
      <dgm:spPr>
        <a:gradFill rotWithShape="0">
          <a:gsLst>
            <a:gs pos="68000">
              <a:schemeClr val="accent4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bg1"/>
            </a:gs>
          </a:gsLst>
          <a:lin ang="16200000" scaled="1"/>
        </a:gra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Выполнить поставку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61 ед.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троллейбусов, из них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40 ед. 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 увеличенным автономным ходом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4C649A-3DB2-4160-AA90-03CD68BC5EAD}" type="sibTrans" cxnId="{C52A6263-3BD0-48EC-8E6B-F2597DDBE34B}">
      <dgm:prSet/>
      <dgm:spPr/>
      <dgm:t>
        <a:bodyPr/>
        <a:lstStyle/>
        <a:p>
          <a:endParaRPr lang="ru-RU"/>
        </a:p>
      </dgm:t>
    </dgm:pt>
    <dgm:pt modelId="{EEE3A821-31CC-407A-B4BF-EB704D1D6376}" type="parTrans" cxnId="{C52A6263-3BD0-48EC-8E6B-F2597DDBE34B}">
      <dgm:prSet/>
      <dgm:spPr/>
      <dgm:t>
        <a:bodyPr/>
        <a:lstStyle/>
        <a:p>
          <a:endParaRPr lang="ru-RU"/>
        </a:p>
      </dgm:t>
    </dgm:pt>
    <dgm:pt modelId="{C687DA33-4EBA-4596-B4DF-DF39A4005B09}">
      <dgm:prSet custT="1"/>
      <dgm:spPr>
        <a:solidFill>
          <a:schemeClr val="bg1"/>
        </a:solidFill>
      </dgm:spPr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Усиление трамвайного маршрута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№ 9</a:t>
          </a:r>
          <a:endParaRPr lang="ru-RU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A3F948-E11C-4A03-9B78-4CFC98E3FCDC}" type="sibTrans" cxnId="{04103241-93B8-44F1-8AFC-D996181F2279}">
      <dgm:prSet/>
      <dgm:spPr/>
      <dgm:t>
        <a:bodyPr/>
        <a:lstStyle/>
        <a:p>
          <a:endParaRPr lang="ru-RU"/>
        </a:p>
      </dgm:t>
    </dgm:pt>
    <dgm:pt modelId="{7C9A385F-C31E-4C34-93A0-EE7AC719A69D}" type="parTrans" cxnId="{04103241-93B8-44F1-8AFC-D996181F2279}">
      <dgm:prSet/>
      <dgm:spPr/>
      <dgm:t>
        <a:bodyPr/>
        <a:lstStyle/>
        <a:p>
          <a:endParaRPr lang="ru-RU"/>
        </a:p>
      </dgm:t>
    </dgm:pt>
    <dgm:pt modelId="{4B75D565-A6E6-42F8-A47F-DF403E2957D5}">
      <dgm:prSet custT="1"/>
      <dgm:spPr>
        <a:solidFill>
          <a:schemeClr val="bg1"/>
        </a:soli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Новый трамвайный маршрут </a:t>
          </a:r>
          <a:r>
            <a:rPr lang="ru-RU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№ 30</a:t>
          </a:r>
          <a:endParaRPr lang="ru-RU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45EB67-C1EE-448E-985A-AB8214329F65}" type="sibTrans" cxnId="{D9A2769D-E08B-487F-9BE1-0F09B49A8EFB}">
      <dgm:prSet/>
      <dgm:spPr/>
      <dgm:t>
        <a:bodyPr/>
        <a:lstStyle/>
        <a:p>
          <a:endParaRPr lang="ru-RU"/>
        </a:p>
      </dgm:t>
    </dgm:pt>
    <dgm:pt modelId="{2DCF7720-1315-4541-8479-D628F904A61F}" type="parTrans" cxnId="{D9A2769D-E08B-487F-9BE1-0F09B49A8EFB}">
      <dgm:prSet/>
      <dgm:spPr/>
      <dgm:t>
        <a:bodyPr/>
        <a:lstStyle/>
        <a:p>
          <a:endParaRPr lang="ru-RU"/>
        </a:p>
      </dgm:t>
    </dgm:pt>
    <dgm:pt modelId="{E71ABBD8-DC33-4D2A-B097-A30CFC8B4E31}">
      <dgm:prSet custT="1"/>
      <dgm:spPr>
        <a:gradFill rotWithShape="0">
          <a:gsLst>
            <a:gs pos="68000">
              <a:schemeClr val="accent4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bg1"/>
            </a:gs>
          </a:gsLst>
          <a:lin ang="16200000" scaled="1"/>
        </a:gradFill>
      </dgm:spPr>
      <dgm:t>
        <a:bodyPr/>
        <a:lstStyle/>
        <a:p>
          <a:pPr rtl="0"/>
          <a:r>
            <a:rPr lang="ru-RU" sz="1400" b="1" i="0" u="none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Запланировано проведение закупочных процедур на сумму </a:t>
          </a:r>
          <a:r>
            <a:rPr lang="ru-RU" sz="1400" b="1" i="0" u="none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5 284,3 млн. руб</a:t>
          </a:r>
          <a:r>
            <a:rPr lang="ru-RU" sz="1400" b="1" i="0" u="none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., экономия от проведения конкурсных процедур на уровне </a:t>
          </a:r>
          <a:r>
            <a:rPr lang="ru-RU" sz="1400" b="1" i="0" u="none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309,9 млн. руб.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E1AA65-A889-498E-A4D3-376FC9705D6D}" type="parTrans" cxnId="{241D79AC-ECCD-45F7-B2A1-215B90C849FF}">
      <dgm:prSet/>
      <dgm:spPr/>
      <dgm:t>
        <a:bodyPr/>
        <a:lstStyle/>
        <a:p>
          <a:endParaRPr lang="ru-RU"/>
        </a:p>
      </dgm:t>
    </dgm:pt>
    <dgm:pt modelId="{98CE7383-F44E-428C-AF26-33BC9CE18573}" type="sibTrans" cxnId="{241D79AC-ECCD-45F7-B2A1-215B90C849FF}">
      <dgm:prSet/>
      <dgm:spPr/>
      <dgm:t>
        <a:bodyPr/>
        <a:lstStyle/>
        <a:p>
          <a:endParaRPr lang="ru-RU"/>
        </a:p>
      </dgm:t>
    </dgm:pt>
    <dgm:pt modelId="{DA0F1C35-96B9-4A96-8D84-52BC0A46106A}" type="pres">
      <dgm:prSet presAssocID="{D3F3942A-DA92-479E-918F-C847011FD4E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AAA97F-9E8D-4462-8A78-BB93043C322A}" type="pres">
      <dgm:prSet presAssocID="{8ABC8F9E-351A-492C-83E6-43B420D771CD}" presName="parentText" presStyleLbl="node1" presStyleIdx="0" presStyleCnt="7" custScaleY="45954" custLinFactY="-52126" custLinFactNeighborX="-29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4FACCC-2F01-4AAE-B24A-1643D1EEDE67}" type="pres">
      <dgm:prSet presAssocID="{A5AA947C-1D5D-44B0-BE24-7C15D0BB34C1}" presName="spacer" presStyleCnt="0"/>
      <dgm:spPr/>
      <dgm:t>
        <a:bodyPr/>
        <a:lstStyle/>
        <a:p>
          <a:endParaRPr lang="ru-RU"/>
        </a:p>
      </dgm:t>
    </dgm:pt>
    <dgm:pt modelId="{47E68D79-13AD-4E2E-B2A8-F1819528ED7D}" type="pres">
      <dgm:prSet presAssocID="{BF206450-16EB-448F-B743-70507769F505}" presName="parentText" presStyleLbl="node1" presStyleIdx="1" presStyleCnt="7" custScaleY="51622" custLinFactY="-24396" custLinFactNeighborX="-36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D12E75-3B0A-4DD9-B89B-36D0EE175716}" type="pres">
      <dgm:prSet presAssocID="{D909840F-7C21-4A89-8E97-4BADD9DDE746}" presName="spacer" presStyleCnt="0"/>
      <dgm:spPr/>
      <dgm:t>
        <a:bodyPr/>
        <a:lstStyle/>
        <a:p>
          <a:endParaRPr lang="ru-RU"/>
        </a:p>
      </dgm:t>
    </dgm:pt>
    <dgm:pt modelId="{6ADF96B2-7E0D-44A8-B955-BE335352283F}" type="pres">
      <dgm:prSet presAssocID="{0F554A4F-D1B8-4603-A7EA-10BFEA27ADE9}" presName="parentText" presStyleLbl="node1" presStyleIdx="2" presStyleCnt="7" custScaleY="52226" custLinFactNeighborY="-674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466AF5-9186-45A0-A0A0-5F3BAEE72F67}" type="pres">
      <dgm:prSet presAssocID="{E1F0549A-61F3-4E2C-8E16-CE4FEA338CE0}" presName="spacer" presStyleCnt="0"/>
      <dgm:spPr/>
    </dgm:pt>
    <dgm:pt modelId="{743265FF-D41A-4960-8143-164539028F14}" type="pres">
      <dgm:prSet presAssocID="{90E7B52F-5531-4319-80C8-0977CC7FE306}" presName="parentText" presStyleLbl="node1" presStyleIdx="3" presStyleCnt="7" custScaleY="38627" custLinFactY="-500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B6046-CE6A-480B-8A5B-3970F79E7819}" type="pres">
      <dgm:prSet presAssocID="{FF4C649A-3DB2-4160-AA90-03CD68BC5EAD}" presName="spacer" presStyleCnt="0"/>
      <dgm:spPr/>
      <dgm:t>
        <a:bodyPr/>
        <a:lstStyle/>
        <a:p>
          <a:endParaRPr lang="ru-RU"/>
        </a:p>
      </dgm:t>
    </dgm:pt>
    <dgm:pt modelId="{C3A7BAC6-290E-4F6C-865E-5DCDB56A9F8D}" type="pres">
      <dgm:prSet presAssocID="{4B75D565-A6E6-42F8-A47F-DF403E2957D5}" presName="parentText" presStyleLbl="node1" presStyleIdx="4" presStyleCnt="7" custScaleY="35640" custLinFactY="14548" custLinFactNeighborX="11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15F8C9-06C4-4458-89F3-CDF73DB8F6FF}" type="pres">
      <dgm:prSet presAssocID="{1F45EB67-C1EE-448E-985A-AB8214329F65}" presName="spacer" presStyleCnt="0"/>
      <dgm:spPr/>
      <dgm:t>
        <a:bodyPr/>
        <a:lstStyle/>
        <a:p>
          <a:endParaRPr lang="ru-RU"/>
        </a:p>
      </dgm:t>
    </dgm:pt>
    <dgm:pt modelId="{1BFF3435-4356-403E-986F-DB4FACC02969}" type="pres">
      <dgm:prSet presAssocID="{C687DA33-4EBA-4596-B4DF-DF39A4005B09}" presName="parentText" presStyleLbl="node1" presStyleIdx="5" presStyleCnt="7" custScaleY="45440" custLinFactY="9362" custLinFactNeighborX="34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40AED-80D2-49A4-A797-E0347723B2E6}" type="pres">
      <dgm:prSet presAssocID="{ADA3F948-E11C-4A03-9B78-4CFC98E3FCDC}" presName="spacer" presStyleCnt="0"/>
      <dgm:spPr/>
    </dgm:pt>
    <dgm:pt modelId="{71F6B4B7-70D5-418E-A7B1-815AD76FF120}" type="pres">
      <dgm:prSet presAssocID="{E71ABBD8-DC33-4D2A-B097-A30CFC8B4E31}" presName="parentText" presStyleLbl="node1" presStyleIdx="6" presStyleCnt="7" custScaleY="44665" custLinFactY="-104839" custLinFactNeighborX="-673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2A6263-3BD0-48EC-8E6B-F2597DDBE34B}" srcId="{D3F3942A-DA92-479E-918F-C847011FD4E4}" destId="{90E7B52F-5531-4319-80C8-0977CC7FE306}" srcOrd="3" destOrd="0" parTransId="{EEE3A821-31CC-407A-B4BF-EB704D1D6376}" sibTransId="{FF4C649A-3DB2-4160-AA90-03CD68BC5EAD}"/>
    <dgm:cxn modelId="{CC6595C8-B3DE-4831-84C0-EF45010E579E}" srcId="{D3F3942A-DA92-479E-918F-C847011FD4E4}" destId="{8ABC8F9E-351A-492C-83E6-43B420D771CD}" srcOrd="0" destOrd="0" parTransId="{97DD369E-49CA-468D-BBB1-D2FE23EE7F59}" sibTransId="{A5AA947C-1D5D-44B0-BE24-7C15D0BB34C1}"/>
    <dgm:cxn modelId="{63E56EBE-8B39-43FB-88F3-01A57D4032BC}" type="presOf" srcId="{0F554A4F-D1B8-4603-A7EA-10BFEA27ADE9}" destId="{6ADF96B2-7E0D-44A8-B955-BE335352283F}" srcOrd="0" destOrd="0" presId="urn:microsoft.com/office/officeart/2005/8/layout/vList2"/>
    <dgm:cxn modelId="{256DDDB5-2DA4-4DEA-A3AB-AA14C1FFED7E}" type="presOf" srcId="{BF206450-16EB-448F-B743-70507769F505}" destId="{47E68D79-13AD-4E2E-B2A8-F1819528ED7D}" srcOrd="0" destOrd="0" presId="urn:microsoft.com/office/officeart/2005/8/layout/vList2"/>
    <dgm:cxn modelId="{241D79AC-ECCD-45F7-B2A1-215B90C849FF}" srcId="{D3F3942A-DA92-479E-918F-C847011FD4E4}" destId="{E71ABBD8-DC33-4D2A-B097-A30CFC8B4E31}" srcOrd="6" destOrd="0" parTransId="{53E1AA65-A889-498E-A4D3-376FC9705D6D}" sibTransId="{98CE7383-F44E-428C-AF26-33BC9CE18573}"/>
    <dgm:cxn modelId="{5F6C6756-1224-485B-BD5C-172E565DC846}" type="presOf" srcId="{D3F3942A-DA92-479E-918F-C847011FD4E4}" destId="{DA0F1C35-96B9-4A96-8D84-52BC0A46106A}" srcOrd="0" destOrd="0" presId="urn:microsoft.com/office/officeart/2005/8/layout/vList2"/>
    <dgm:cxn modelId="{8184C799-A946-4B8B-81B1-AAA96E4B03B7}" type="presOf" srcId="{E71ABBD8-DC33-4D2A-B097-A30CFC8B4E31}" destId="{71F6B4B7-70D5-418E-A7B1-815AD76FF120}" srcOrd="0" destOrd="0" presId="urn:microsoft.com/office/officeart/2005/8/layout/vList2"/>
    <dgm:cxn modelId="{8DE12548-2FB9-45A0-8757-307B755F5126}" srcId="{D3F3942A-DA92-479E-918F-C847011FD4E4}" destId="{0F554A4F-D1B8-4603-A7EA-10BFEA27ADE9}" srcOrd="2" destOrd="0" parTransId="{98E748D3-B3F2-42D7-8782-29FA402BD435}" sibTransId="{E1F0549A-61F3-4E2C-8E16-CE4FEA338CE0}"/>
    <dgm:cxn modelId="{71F886A6-7FEF-4FF5-8C11-CA60AD0267D2}" type="presOf" srcId="{C687DA33-4EBA-4596-B4DF-DF39A4005B09}" destId="{1BFF3435-4356-403E-986F-DB4FACC02969}" srcOrd="0" destOrd="0" presId="urn:microsoft.com/office/officeart/2005/8/layout/vList2"/>
    <dgm:cxn modelId="{63117557-1804-4501-868B-306368100F13}" type="presOf" srcId="{8ABC8F9E-351A-492C-83E6-43B420D771CD}" destId="{38AAA97F-9E8D-4462-8A78-BB93043C322A}" srcOrd="0" destOrd="0" presId="urn:microsoft.com/office/officeart/2005/8/layout/vList2"/>
    <dgm:cxn modelId="{A0064B40-C9B0-4F24-B2A4-49B0A2074319}" type="presOf" srcId="{90E7B52F-5531-4319-80C8-0977CC7FE306}" destId="{743265FF-D41A-4960-8143-164539028F14}" srcOrd="0" destOrd="0" presId="urn:microsoft.com/office/officeart/2005/8/layout/vList2"/>
    <dgm:cxn modelId="{D9A2769D-E08B-487F-9BE1-0F09B49A8EFB}" srcId="{D3F3942A-DA92-479E-918F-C847011FD4E4}" destId="{4B75D565-A6E6-42F8-A47F-DF403E2957D5}" srcOrd="4" destOrd="0" parTransId="{2DCF7720-1315-4541-8479-D628F904A61F}" sibTransId="{1F45EB67-C1EE-448E-985A-AB8214329F65}"/>
    <dgm:cxn modelId="{AACB6539-DDED-444D-B877-635F584FBD76}" type="presOf" srcId="{4B75D565-A6E6-42F8-A47F-DF403E2957D5}" destId="{C3A7BAC6-290E-4F6C-865E-5DCDB56A9F8D}" srcOrd="0" destOrd="0" presId="urn:microsoft.com/office/officeart/2005/8/layout/vList2"/>
    <dgm:cxn modelId="{04103241-93B8-44F1-8AFC-D996181F2279}" srcId="{D3F3942A-DA92-479E-918F-C847011FD4E4}" destId="{C687DA33-4EBA-4596-B4DF-DF39A4005B09}" srcOrd="5" destOrd="0" parTransId="{7C9A385F-C31E-4C34-93A0-EE7AC719A69D}" sibTransId="{ADA3F948-E11C-4A03-9B78-4CFC98E3FCDC}"/>
    <dgm:cxn modelId="{9EA693F6-E9AD-4BE7-8FFE-4117D9FFB258}" srcId="{D3F3942A-DA92-479E-918F-C847011FD4E4}" destId="{BF206450-16EB-448F-B743-70507769F505}" srcOrd="1" destOrd="0" parTransId="{0B33080A-65D2-4EC2-A273-47ABD7212287}" sibTransId="{D909840F-7C21-4A89-8E97-4BADD9DDE746}"/>
    <dgm:cxn modelId="{F9B9E334-6232-4AB6-A04E-DE29D1013ACD}" type="presParOf" srcId="{DA0F1C35-96B9-4A96-8D84-52BC0A46106A}" destId="{38AAA97F-9E8D-4462-8A78-BB93043C322A}" srcOrd="0" destOrd="0" presId="urn:microsoft.com/office/officeart/2005/8/layout/vList2"/>
    <dgm:cxn modelId="{B3568274-1A0C-4013-8700-0E812AEB49BB}" type="presParOf" srcId="{DA0F1C35-96B9-4A96-8D84-52BC0A46106A}" destId="{824FACCC-2F01-4AAE-B24A-1643D1EEDE67}" srcOrd="1" destOrd="0" presId="urn:microsoft.com/office/officeart/2005/8/layout/vList2"/>
    <dgm:cxn modelId="{D6E5628F-B9AF-45A1-A555-9070132F4895}" type="presParOf" srcId="{DA0F1C35-96B9-4A96-8D84-52BC0A46106A}" destId="{47E68D79-13AD-4E2E-B2A8-F1819528ED7D}" srcOrd="2" destOrd="0" presId="urn:microsoft.com/office/officeart/2005/8/layout/vList2"/>
    <dgm:cxn modelId="{CBB6E495-426A-452E-8B76-5996A5374C53}" type="presParOf" srcId="{DA0F1C35-96B9-4A96-8D84-52BC0A46106A}" destId="{A1D12E75-3B0A-4DD9-B89B-36D0EE175716}" srcOrd="3" destOrd="0" presId="urn:microsoft.com/office/officeart/2005/8/layout/vList2"/>
    <dgm:cxn modelId="{47B9566F-43A1-4B19-AB38-71679E1BCC86}" type="presParOf" srcId="{DA0F1C35-96B9-4A96-8D84-52BC0A46106A}" destId="{6ADF96B2-7E0D-44A8-B955-BE335352283F}" srcOrd="4" destOrd="0" presId="urn:microsoft.com/office/officeart/2005/8/layout/vList2"/>
    <dgm:cxn modelId="{06CA546E-4968-4824-B8CE-AE723816FCD0}" type="presParOf" srcId="{DA0F1C35-96B9-4A96-8D84-52BC0A46106A}" destId="{57466AF5-9186-45A0-A0A0-5F3BAEE72F67}" srcOrd="5" destOrd="0" presId="urn:microsoft.com/office/officeart/2005/8/layout/vList2"/>
    <dgm:cxn modelId="{331DD5E2-AD13-4EC1-979A-C0A2F10244E3}" type="presParOf" srcId="{DA0F1C35-96B9-4A96-8D84-52BC0A46106A}" destId="{743265FF-D41A-4960-8143-164539028F14}" srcOrd="6" destOrd="0" presId="urn:microsoft.com/office/officeart/2005/8/layout/vList2"/>
    <dgm:cxn modelId="{4E08AAA7-6C2F-44F2-89EA-F77D84A14B70}" type="presParOf" srcId="{DA0F1C35-96B9-4A96-8D84-52BC0A46106A}" destId="{400B6046-CE6A-480B-8A5B-3970F79E7819}" srcOrd="7" destOrd="0" presId="urn:microsoft.com/office/officeart/2005/8/layout/vList2"/>
    <dgm:cxn modelId="{0F1E8498-4B2B-4AF4-B832-DB9FF2CD2389}" type="presParOf" srcId="{DA0F1C35-96B9-4A96-8D84-52BC0A46106A}" destId="{C3A7BAC6-290E-4F6C-865E-5DCDB56A9F8D}" srcOrd="8" destOrd="0" presId="urn:microsoft.com/office/officeart/2005/8/layout/vList2"/>
    <dgm:cxn modelId="{F343ACA7-16A7-4106-B041-F7A34D0BD65B}" type="presParOf" srcId="{DA0F1C35-96B9-4A96-8D84-52BC0A46106A}" destId="{4815F8C9-06C4-4458-89F3-CDF73DB8F6FF}" srcOrd="9" destOrd="0" presId="urn:microsoft.com/office/officeart/2005/8/layout/vList2"/>
    <dgm:cxn modelId="{C53D1745-E048-4A6B-9AAD-6AE58420ED73}" type="presParOf" srcId="{DA0F1C35-96B9-4A96-8D84-52BC0A46106A}" destId="{1BFF3435-4356-403E-986F-DB4FACC02969}" srcOrd="10" destOrd="0" presId="urn:microsoft.com/office/officeart/2005/8/layout/vList2"/>
    <dgm:cxn modelId="{2884B80E-DB9A-4068-9232-5F47E6BA5A51}" type="presParOf" srcId="{DA0F1C35-96B9-4A96-8D84-52BC0A46106A}" destId="{A1440AED-80D2-49A4-A797-E0347723B2E6}" srcOrd="11" destOrd="0" presId="urn:microsoft.com/office/officeart/2005/8/layout/vList2"/>
    <dgm:cxn modelId="{0970DD11-959D-458D-B798-392E1E8B6F93}" type="presParOf" srcId="{DA0F1C35-96B9-4A96-8D84-52BC0A46106A}" destId="{71F6B4B7-70D5-418E-A7B1-815AD76FF120}" srcOrd="12" destOrd="0" presId="urn:microsoft.com/office/officeart/2005/8/layout/vList2"/>
  </dgm:cxnLst>
  <dgm:bg>
    <a:gradFill flip="none" rotWithShape="1">
      <a:gsLst>
        <a:gs pos="0">
          <a:schemeClr val="accent4">
            <a:lumMod val="5000"/>
            <a:lumOff val="95000"/>
          </a:schemeClr>
        </a:gs>
        <a:gs pos="5000">
          <a:schemeClr val="bg1">
            <a:lumMod val="6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  <a:tileRect/>
    </a:gra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AA97F-9E8D-4462-8A78-BB93043C322A}">
      <dsp:nvSpPr>
        <dsp:cNvPr id="0" name=""/>
        <dsp:cNvSpPr/>
      </dsp:nvSpPr>
      <dsp:spPr>
        <a:xfrm>
          <a:off x="0" y="0"/>
          <a:ext cx="8424936" cy="559168"/>
        </a:xfrm>
        <a:prstGeom prst="roundRect">
          <a:avLst/>
        </a:prstGeom>
        <a:gradFill rotWithShape="0">
          <a:gsLst>
            <a:gs pos="90000">
              <a:schemeClr val="bg1">
                <a:lumMod val="65000"/>
              </a:schemeClr>
            </a:gs>
            <a:gs pos="100000">
              <a:srgbClr val="C1C1C1"/>
            </a:gs>
            <a:gs pos="50000">
              <a:schemeClr val="bg1"/>
            </a:gs>
            <a:gs pos="17000">
              <a:schemeClr val="tx2">
                <a:lumMod val="20000"/>
                <a:lumOff val="8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Объем транспортной работы составит </a:t>
          </a:r>
          <a:r>
            <a:rPr lang="ru-RU" sz="14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70,9 млн. км</a:t>
          </a:r>
          <a:r>
            <a:rPr lang="ru-RU" sz="1400" b="1" kern="12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.,</a:t>
          </a:r>
          <a:r>
            <a:rPr lang="ru-RU" sz="14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что больше факта 2023 года на </a:t>
          </a:r>
          <a:r>
            <a:rPr lang="ru-RU" sz="14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3,9 %  </a:t>
          </a:r>
          <a:endParaRPr lang="ru-RU" sz="1400" b="1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296" y="27296"/>
        <a:ext cx="8370344" cy="504576"/>
      </dsp:txXfrm>
    </dsp:sp>
    <dsp:sp modelId="{47E68D79-13AD-4E2E-B2A8-F1819528ED7D}">
      <dsp:nvSpPr>
        <dsp:cNvPr id="0" name=""/>
        <dsp:cNvSpPr/>
      </dsp:nvSpPr>
      <dsp:spPr>
        <a:xfrm>
          <a:off x="0" y="656199"/>
          <a:ext cx="8424936" cy="628136"/>
        </a:xfrm>
        <a:prstGeom prst="roundRect">
          <a:avLst/>
        </a:prstGeom>
        <a:gradFill rotWithShape="0">
          <a:gsLst>
            <a:gs pos="68000">
              <a:schemeClr val="bg1">
                <a:lumMod val="95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Доходы предприятия составят </a:t>
          </a:r>
          <a:r>
            <a:rPr lang="ru-RU" sz="14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27 561,3 млн. руб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., что больше дохода полученного                                     в 2023 году на </a:t>
          </a:r>
          <a:r>
            <a:rPr lang="ru-RU" sz="14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4,3 %</a:t>
          </a:r>
          <a:endParaRPr lang="ru-RU" sz="1400" b="1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663" y="686862"/>
        <a:ext cx="8363610" cy="566810"/>
      </dsp:txXfrm>
    </dsp:sp>
    <dsp:sp modelId="{6ADF96B2-7E0D-44A8-B955-BE335352283F}">
      <dsp:nvSpPr>
        <dsp:cNvPr id="0" name=""/>
        <dsp:cNvSpPr/>
      </dsp:nvSpPr>
      <dsp:spPr>
        <a:xfrm>
          <a:off x="0" y="1829327"/>
          <a:ext cx="8424936" cy="635485"/>
        </a:xfrm>
        <a:prstGeom prst="roundRect">
          <a:avLst/>
        </a:prstGeom>
        <a:gradFill rotWithShape="0">
          <a:gsLst>
            <a:gs pos="68000">
              <a:schemeClr val="accent4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bg1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u="none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Выполнить поставку трамвайных вагонов </a:t>
          </a:r>
          <a:r>
            <a:rPr lang="ru-RU" sz="1400" b="1" i="0" u="none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140 ед</a:t>
          </a:r>
          <a:r>
            <a:rPr lang="ru-RU" sz="1400" b="1" i="0" u="none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трамвайных вагонов, из них </a:t>
          </a:r>
          <a:r>
            <a:rPr lang="ru-RU" sz="1400" b="1" i="0" u="none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71 ед. </a:t>
          </a:r>
          <a:r>
            <a:rPr lang="ru-RU" sz="1400" b="1" i="0" u="none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трамвайных вагонов с экстерьером в стиле «Ретро»</a:t>
          </a:r>
          <a:endParaRPr lang="ru-RU" sz="1400" b="1" i="0" u="none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022" y="1860349"/>
        <a:ext cx="8362892" cy="573441"/>
      </dsp:txXfrm>
    </dsp:sp>
    <dsp:sp modelId="{743265FF-D41A-4960-8143-164539028F14}">
      <dsp:nvSpPr>
        <dsp:cNvPr id="0" name=""/>
        <dsp:cNvSpPr/>
      </dsp:nvSpPr>
      <dsp:spPr>
        <a:xfrm>
          <a:off x="0" y="2530171"/>
          <a:ext cx="8424936" cy="470013"/>
        </a:xfrm>
        <a:prstGeom prst="roundRect">
          <a:avLst/>
        </a:prstGeom>
        <a:gradFill rotWithShape="0">
          <a:gsLst>
            <a:gs pos="68000">
              <a:schemeClr val="accent4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bg1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Выполнить поставку </a:t>
          </a:r>
          <a:r>
            <a:rPr lang="ru-RU" sz="14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61 ед. 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троллейбусов, из них </a:t>
          </a:r>
          <a:r>
            <a:rPr lang="ru-RU" sz="14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40 ед. 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 увеличенным автономным ходом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944" y="2553115"/>
        <a:ext cx="8379048" cy="424125"/>
      </dsp:txXfrm>
    </dsp:sp>
    <dsp:sp modelId="{C3A7BAC6-290E-4F6C-865E-5DCDB56A9F8D}">
      <dsp:nvSpPr>
        <dsp:cNvPr id="0" name=""/>
        <dsp:cNvSpPr/>
      </dsp:nvSpPr>
      <dsp:spPr>
        <a:xfrm>
          <a:off x="0" y="3799705"/>
          <a:ext cx="8424936" cy="433667"/>
        </a:xfrm>
        <a:prstGeom prst="roundRect">
          <a:avLst/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Новый трамвайный маршрут </a:t>
          </a:r>
          <a:r>
            <a:rPr lang="ru-RU" sz="14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№ 30</a:t>
          </a:r>
          <a:endParaRPr lang="ru-RU" sz="1400" b="1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170" y="3820875"/>
        <a:ext cx="8382596" cy="391327"/>
      </dsp:txXfrm>
    </dsp:sp>
    <dsp:sp modelId="{1BFF3435-4356-403E-986F-DB4FACC02969}">
      <dsp:nvSpPr>
        <dsp:cNvPr id="0" name=""/>
        <dsp:cNvSpPr/>
      </dsp:nvSpPr>
      <dsp:spPr>
        <a:xfrm>
          <a:off x="0" y="4357469"/>
          <a:ext cx="8424936" cy="552913"/>
        </a:xfrm>
        <a:prstGeom prst="roundRect">
          <a:avLst/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Усиление трамвайного маршрута </a:t>
          </a:r>
          <a:r>
            <a:rPr lang="ru-RU" sz="14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№ 9</a:t>
          </a:r>
          <a:endParaRPr lang="ru-RU" sz="1400" b="1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991" y="4384460"/>
        <a:ext cx="8370954" cy="498931"/>
      </dsp:txXfrm>
    </dsp:sp>
    <dsp:sp modelId="{71F6B4B7-70D5-418E-A7B1-815AD76FF120}">
      <dsp:nvSpPr>
        <dsp:cNvPr id="0" name=""/>
        <dsp:cNvSpPr/>
      </dsp:nvSpPr>
      <dsp:spPr>
        <a:xfrm>
          <a:off x="0" y="3146385"/>
          <a:ext cx="8424936" cy="543483"/>
        </a:xfrm>
        <a:prstGeom prst="roundRect">
          <a:avLst/>
        </a:prstGeom>
        <a:gradFill rotWithShape="0">
          <a:gsLst>
            <a:gs pos="68000">
              <a:schemeClr val="accent4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bg1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u="none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Запланировано проведение закупочных процедур на сумму </a:t>
          </a:r>
          <a:r>
            <a:rPr lang="ru-RU" sz="1400" b="1" i="0" u="none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5 284,3 млн. руб</a:t>
          </a:r>
          <a:r>
            <a:rPr lang="ru-RU" sz="1400" b="1" i="0" u="none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., экономия от проведения конкурсных процедур на уровне </a:t>
          </a:r>
          <a:r>
            <a:rPr lang="ru-RU" sz="1400" b="1" i="0" u="none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309,9 млн. руб.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31" y="3172916"/>
        <a:ext cx="8371874" cy="4904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0.7392</cdr:x>
      <cdr:y>0.10338</cdr:y>
    </cdr:from>
    <cdr:to>
      <cdr:x>0.85464</cdr:x>
      <cdr:y>0.22266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6232565" y="320101"/>
          <a:ext cx="973343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+3,96%</a:t>
          </a:r>
          <a:endParaRPr lang="ru-RU" b="1" dirty="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0.7392</cdr:x>
      <cdr:y>0.38298</cdr:y>
    </cdr:from>
    <cdr:to>
      <cdr:x>0.85876</cdr:x>
      <cdr:y>0.49211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6232565" y="1296144"/>
          <a:ext cx="1008112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+4,17%</a:t>
          </a:r>
          <a:endParaRPr lang="ru-RU" sz="18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0.7392</cdr:x>
      <cdr:y>0.61702</cdr:y>
    </cdr:from>
    <cdr:to>
      <cdr:x>0.85876</cdr:x>
      <cdr:y>0.72615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6232565" y="2088232"/>
          <a:ext cx="1008112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+3,42%</a:t>
          </a:r>
          <a:endParaRPr lang="ru-RU" sz="18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0.10088</cdr:x>
      <cdr:y>0.11182</cdr:y>
    </cdr:from>
    <cdr:to>
      <cdr:x>0.26715</cdr:x>
      <cdr:y>0.16773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96953" y="629599"/>
          <a:ext cx="819064" cy="3147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300" b="1" dirty="0" smtClean="0">
              <a:latin typeface="Times New Roman" pitchFamily="18" charset="0"/>
              <a:cs typeface="Times New Roman" pitchFamily="18" charset="0"/>
            </a:rPr>
            <a:t>2 337,89 млн.руб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0.70996</cdr:x>
      <cdr:y>0.77161</cdr:y>
    </cdr:from>
    <cdr:to>
      <cdr:x>0.958</cdr:x>
      <cdr:y>0.82424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497349" y="4344375"/>
          <a:ext cx="1221872" cy="296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300" b="1" dirty="0" smtClean="0">
              <a:latin typeface="Times New Roman" pitchFamily="18" charset="0"/>
              <a:cs typeface="Times New Roman" pitchFamily="18" charset="0"/>
            </a:rPr>
            <a:t>133,26 млн.руб.</a:t>
          </a:r>
          <a:endParaRPr lang="ru-RU" sz="13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0.01387</cdr:x>
      <cdr:y>0.77161</cdr:y>
    </cdr:from>
    <cdr:to>
      <cdr:x>0.66582</cdr:x>
      <cdr:y>0.85907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68325" y="4344364"/>
          <a:ext cx="3211577" cy="492443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r>
            <a:rPr lang="ru-RU" sz="13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300" b="1" dirty="0" smtClean="0">
              <a:latin typeface="Times New Roman" pitchFamily="18" charset="0"/>
              <a:cs typeface="Times New Roman" pitchFamily="18" charset="0"/>
            </a:rPr>
            <a:t>российского производства</a:t>
          </a:r>
        </a:p>
      </cdr:txBody>
    </cdr:sp>
  </cdr:relSizeAnchor>
  <cdr:relSizeAnchor xmlns:cdr="http://schemas.openxmlformats.org/drawingml/2006/chartDrawing">
    <cdr:from>
      <cdr:x>0.01387</cdr:x>
      <cdr:y>0.79699</cdr:y>
    </cdr:from>
    <cdr:to>
      <cdr:x>0.68703</cdr:x>
      <cdr:y>0.96645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68325" y="4487251"/>
          <a:ext cx="3316060" cy="954104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r>
            <a:rPr lang="ru-RU" sz="13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300" b="1" dirty="0" smtClean="0">
              <a:latin typeface="Times New Roman" pitchFamily="18" charset="0"/>
              <a:cs typeface="Times New Roman" pitchFamily="18" charset="0"/>
            </a:rPr>
            <a:t>импортного производства</a:t>
          </a:r>
        </a:p>
      </cdr:txBody>
    </cdr:sp>
  </cdr:relSizeAnchor>
  <cdr:relSizeAnchor xmlns:cdr="http://schemas.openxmlformats.org/drawingml/2006/chartDrawing">
    <cdr:from>
      <cdr:x>0.01387</cdr:x>
      <cdr:y>0.89849</cdr:y>
    </cdr:from>
    <cdr:to>
      <cdr:x>0.03807</cdr:x>
      <cdr:y>0.92963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68325" y="5058755"/>
          <a:ext cx="119212" cy="175326"/>
        </a:xfrm>
        <a:prstGeom xmlns:a="http://schemas.openxmlformats.org/drawingml/2006/main" prst="rect">
          <a:avLst/>
        </a:prstGeom>
        <a:gradFill xmlns:a="http://schemas.openxmlformats.org/drawingml/2006/main"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0.01867</cdr:x>
      <cdr:y>0.7843</cdr:y>
    </cdr:from>
    <cdr:to>
      <cdr:x>0.04287</cdr:x>
      <cdr:y>0.81542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91970" y="4415813"/>
          <a:ext cx="119231" cy="175213"/>
        </a:xfrm>
        <a:prstGeom xmlns:a="http://schemas.openxmlformats.org/drawingml/2006/main" prst="rect">
          <a:avLst/>
        </a:prstGeom>
        <a:gradFill xmlns:a="http://schemas.openxmlformats.org/drawingml/2006/main"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0.16312</cdr:x>
      <cdr:y>0.12393</cdr:y>
    </cdr:from>
    <cdr:to>
      <cdr:x>0.22322</cdr:x>
      <cdr:y>0.16805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368152" y="494928"/>
          <a:ext cx="504075" cy="176193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42000">
              <a:schemeClr val="bg1">
                <a:lumMod val="85000"/>
              </a:schemeClr>
            </a:gs>
            <a:gs pos="95000">
              <a:sysClr val="window" lastClr="FFFFFF"/>
            </a:gs>
          </a:gsLst>
          <a:lin ang="16200000" scaled="1"/>
        </a:gra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900" dirty="0">
              <a:solidFill>
                <a:srgbClr val="FF0000"/>
              </a:solidFill>
            </a:rPr>
            <a:t>+</a:t>
          </a:r>
          <a:r>
            <a:rPr lang="ru-RU" sz="900" dirty="0" smtClean="0">
              <a:solidFill>
                <a:srgbClr val="FF0000"/>
              </a:solidFill>
            </a:rPr>
            <a:t>14 %</a:t>
          </a:r>
          <a:endParaRPr lang="ru-RU" sz="9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0.36917</cdr:x>
      <cdr:y>0.05181</cdr:y>
    </cdr:from>
    <cdr:to>
      <cdr:x>0.44644</cdr:x>
      <cdr:y>0.09593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3096344" y="206896"/>
          <a:ext cx="648085" cy="176193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42000">
              <a:schemeClr val="bg1">
                <a:lumMod val="85000"/>
              </a:schemeClr>
            </a:gs>
            <a:gs pos="95000">
              <a:sysClr val="window" lastClr="FFFFFF"/>
            </a:gs>
          </a:gsLst>
          <a:lin ang="16200000" scaled="1"/>
        </a:gradFill>
        <a:ln xmlns:a="http://schemas.openxmlformats.org/drawingml/2006/main">
          <a:solidFill>
            <a:schemeClr val="bg1">
              <a:lumMod val="8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900" dirty="0" smtClean="0">
              <a:solidFill>
                <a:srgbClr val="C00000"/>
              </a:solidFill>
            </a:rPr>
            <a:t>+18 % </a:t>
          </a:r>
          <a:endParaRPr lang="ru-RU" sz="900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0.54088</cdr:x>
      <cdr:y>0.3944</cdr:y>
    </cdr:from>
    <cdr:to>
      <cdr:x>0.60097</cdr:x>
      <cdr:y>0.43843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4536504" y="1575048"/>
          <a:ext cx="503992" cy="175834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42000">
              <a:schemeClr val="bg1">
                <a:lumMod val="85000"/>
              </a:schemeClr>
            </a:gs>
            <a:gs pos="95000">
              <a:sysClr val="window" lastClr="FFFFFF"/>
            </a:gs>
          </a:gsLst>
          <a:lin ang="16200000" scaled="1"/>
        </a:gra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900" dirty="0" smtClean="0">
              <a:solidFill>
                <a:schemeClr val="accent2"/>
              </a:solidFill>
            </a:rPr>
            <a:t>+10 % </a:t>
          </a:r>
          <a:endParaRPr lang="ru-RU" sz="900" dirty="0">
            <a:solidFill>
              <a:schemeClr val="accent2"/>
            </a:solidFill>
          </a:endParaRPr>
        </a:p>
      </cdr:txBody>
    </cdr:sp>
  </cdr:relSizeAnchor>
  <cdr:relSizeAnchor xmlns:cdr="http://schemas.openxmlformats.org/drawingml/2006/chartDrawing">
    <cdr:from>
      <cdr:x>0.74518</cdr:x>
      <cdr:y>0.25015</cdr:y>
    </cdr:from>
    <cdr:to>
      <cdr:x>0.81386</cdr:x>
      <cdr:y>0.29427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6250077" y="998984"/>
          <a:ext cx="576039" cy="176193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42000">
              <a:schemeClr val="bg1">
                <a:lumMod val="85000"/>
              </a:schemeClr>
            </a:gs>
            <a:gs pos="95000">
              <a:sysClr val="window" lastClr="FFFFFF"/>
            </a:gs>
          </a:gsLst>
          <a:lin ang="16200000" scaled="1"/>
        </a:gra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900" dirty="0" smtClean="0">
              <a:solidFill>
                <a:srgbClr val="FF0000"/>
              </a:solidFill>
            </a:rPr>
            <a:t>+20 %</a:t>
          </a:r>
          <a:endParaRPr lang="ru-RU" sz="9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0.92722</cdr:x>
      <cdr:y>0.14196</cdr:y>
    </cdr:from>
    <cdr:to>
      <cdr:x>0.98936</cdr:x>
      <cdr:y>0.18608</cdr:y>
    </cdr:to>
    <cdr:sp macro="" textlink="">
      <cdr:nvSpPr>
        <cdr:cNvPr id="12" name="Прямоугольник 11"/>
        <cdr:cNvSpPr/>
      </cdr:nvSpPr>
      <cdr:spPr>
        <a:xfrm xmlns:a="http://schemas.openxmlformats.org/drawingml/2006/main">
          <a:off x="7776864" y="566936"/>
          <a:ext cx="521186" cy="176193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42000">
              <a:schemeClr val="bg1">
                <a:lumMod val="85000"/>
              </a:schemeClr>
            </a:gs>
            <a:gs pos="95000">
              <a:sysClr val="window" lastClr="FFFFFF"/>
            </a:gs>
          </a:gsLst>
          <a:lin ang="16200000" scaled="1"/>
        </a:gra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900" dirty="0" smtClean="0">
              <a:solidFill>
                <a:srgbClr val="FF0000"/>
              </a:solidFill>
            </a:rPr>
            <a:t>+15%</a:t>
          </a:r>
          <a:endParaRPr lang="ru-RU" sz="900" dirty="0">
            <a:solidFill>
              <a:srgbClr val="FF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6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6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9CE66-58B9-4990-9A5E-6533E4C68141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8589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9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4FF00-9C51-420E-AFA3-E90D441A8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1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5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69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hape 41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hape 4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3288149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41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custGeom>
            <a:avLst/>
            <a:gdLst>
              <a:gd name="T0" fmla="*/ 0 w 120000"/>
              <a:gd name="T1" fmla="*/ 0 h 120000"/>
              <a:gd name="T2" fmla="*/ 4962525 w 120000"/>
              <a:gd name="T3" fmla="*/ 0 h 120000"/>
              <a:gd name="T4" fmla="*/ 4962525 w 120000"/>
              <a:gd name="T5" fmla="*/ 3722687 h 120000"/>
              <a:gd name="T6" fmla="*/ 0 w 120000"/>
              <a:gd name="T7" fmla="*/ 372268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Shape 4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63010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0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31214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0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0446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D936E-AE9A-42EA-9121-3256823270B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22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FF00-9C51-420E-AFA3-E90D441A8E8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405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3199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41"/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Shape 4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713726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41"/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4965700 w 120000"/>
              <a:gd name="T3" fmla="*/ 0 h 120000"/>
              <a:gd name="T4" fmla="*/ 4965700 w 120000"/>
              <a:gd name="T5" fmla="*/ 3724275 h 120000"/>
              <a:gd name="T6" fmla="*/ 0 w 120000"/>
              <a:gd name="T7" fmla="*/ 372427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Shape 4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666145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5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7091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4552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411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775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010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626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981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269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85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655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109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6989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79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797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7348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3432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3918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055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932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808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37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40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8674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6420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71E49-0ED5-4F6A-B62D-77565DBD66D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64440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D546C-1B02-479C-BD70-F5D841ADE7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69035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6FE9A-268A-4DE2-B55C-AD1A4F438E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56849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F8917-4E84-4CA9-98B1-3CDBC7404A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93172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390CE8-AA83-4CC1-962D-FA5AB9F0CB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410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A55AA-A0A7-4BC8-87D0-26016700AF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45952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E4987-E7D8-4058-836F-942E9281B0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0204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427EC-DA1C-452D-9F4E-670E142235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53391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DD2AC-14BF-4703-8619-0EB17E980A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90633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FF4EE-6AF2-401D-875C-D7A10B1168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68829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A07FB-EC37-4966-B777-B1A48F0E2F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54699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212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24315D">
                <a:lumMod val="20000"/>
                <a:lumOff val="80000"/>
              </a:srgbClr>
            </a:gs>
            <a:gs pos="95000">
              <a:sysClr val="window" lastClr="FFFFF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9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24315D">
                <a:lumMod val="20000"/>
                <a:lumOff val="80000"/>
              </a:srgbClr>
            </a:gs>
            <a:gs pos="95000">
              <a:sysClr val="window" lastClr="FFFFF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865CA-9950-49B3-B573-64CBA29C95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F620E-337A-4700-87C8-35C0A160D4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775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13A7ACA-2D15-49A8-BC3A-840E8F0E78FA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24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chart" Target="../charts/char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34268" y="188640"/>
            <a:ext cx="3902228" cy="67036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327436" y="5661248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-155367" y="980728"/>
            <a:ext cx="5688630" cy="64807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СПб ГУП «Горэлектротранс»</a:t>
            </a:r>
          </a:p>
          <a:p>
            <a:pPr lvl="0"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5"/>
          <p:cNvSpPr txBox="1"/>
          <p:nvPr/>
        </p:nvSpPr>
        <p:spPr>
          <a:xfrm>
            <a:off x="210433" y="2061530"/>
            <a:ext cx="4957029" cy="14401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«Итоги работы                 за 2023 год»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2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662107"/>
              </p:ext>
            </p:extLst>
          </p:nvPr>
        </p:nvGraphicFramePr>
        <p:xfrm>
          <a:off x="107504" y="6093296"/>
          <a:ext cx="8928993" cy="764704"/>
        </p:xfrm>
        <a:graphic>
          <a:graphicData uri="http://schemas.openxmlformats.org/drawingml/2006/table">
            <a:tbl>
              <a:tblPr>
                <a:tableStyleId>{1FECB4D8-DB02-4DC6-A0A2-4F2EBAE1DC90}</a:tableStyleId>
              </a:tblPr>
              <a:tblGrid>
                <a:gridCol w="3328077"/>
                <a:gridCol w="1352443"/>
                <a:gridCol w="1440160"/>
                <a:gridCol w="1440160"/>
                <a:gridCol w="1368153"/>
              </a:tblGrid>
              <a:tr h="446077"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 план</a:t>
                      </a:r>
                      <a:endParaRPr lang="ru-RU" sz="14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18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СПб ГУП "Горэлектротранс" </a:t>
                      </a:r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(чел.)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11 131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10 574</a:t>
                      </a:r>
                      <a:endParaRPr lang="ru-RU" sz="1200" b="1" i="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10 134</a:t>
                      </a:r>
                      <a:endParaRPr lang="ru-RU" sz="1200" b="1" i="0" u="none" strike="noStrike" kern="1200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10 924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68144" y="208554"/>
            <a:ext cx="921473" cy="365125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10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504" y="195152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Среднесписочная численность </a:t>
            </a:r>
            <a:r>
              <a:rPr lang="ru-RU" dirty="0"/>
              <a:t>за </a:t>
            </a:r>
            <a:r>
              <a:rPr lang="ru-RU" dirty="0" smtClean="0"/>
              <a:t>2021-2024 гг.</a:t>
            </a:r>
            <a:endParaRPr lang="ru-RU" dirty="0"/>
          </a:p>
        </p:txBody>
      </p:sp>
      <p:pic>
        <p:nvPicPr>
          <p:cNvPr id="1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0102044"/>
              </p:ext>
            </p:extLst>
          </p:nvPr>
        </p:nvGraphicFramePr>
        <p:xfrm>
          <a:off x="179512" y="764704"/>
          <a:ext cx="4248472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6668071"/>
              </p:ext>
            </p:extLst>
          </p:nvPr>
        </p:nvGraphicFramePr>
        <p:xfrm>
          <a:off x="107504" y="3356992"/>
          <a:ext cx="432048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7505903"/>
              </p:ext>
            </p:extLst>
          </p:nvPr>
        </p:nvGraphicFramePr>
        <p:xfrm>
          <a:off x="4503616" y="836712"/>
          <a:ext cx="4640383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3676873"/>
              </p:ext>
            </p:extLst>
          </p:nvPr>
        </p:nvGraphicFramePr>
        <p:xfrm>
          <a:off x="4643438" y="3068960"/>
          <a:ext cx="4183640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8542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Номер слайда 5"/>
          <p:cNvSpPr txBox="1">
            <a:spLocks/>
          </p:cNvSpPr>
          <p:nvPr/>
        </p:nvSpPr>
        <p:spPr>
          <a:xfrm>
            <a:off x="5664129" y="197837"/>
            <a:ext cx="1125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11</a:t>
            </a:fld>
            <a:endParaRPr lang="ru-RU" dirty="0"/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0609347"/>
              </p:ext>
            </p:extLst>
          </p:nvPr>
        </p:nvGraphicFramePr>
        <p:xfrm>
          <a:off x="107504" y="845840"/>
          <a:ext cx="8928992" cy="3993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354" y="57233"/>
            <a:ext cx="6078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Среднемесячная заработная плата </a:t>
            </a:r>
            <a:r>
              <a:rPr lang="ru-RU" dirty="0" smtClean="0"/>
              <a:t>работников основных профессий за 2022-2024 гг.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4437112"/>
            <a:ext cx="8575558" cy="504056"/>
          </a:xfrm>
          <a:prstGeom prst="rect">
            <a:avLst/>
          </a:prstGeom>
          <a:gradFill>
            <a:gsLst>
              <a:gs pos="43000">
                <a:schemeClr val="accent3">
                  <a:lumMod val="20000"/>
                  <a:lumOff val="80000"/>
                </a:schemeClr>
              </a:gs>
              <a:gs pos="57000">
                <a:schemeClr val="bg1"/>
              </a:gs>
            </a:gsLst>
            <a:lin ang="16200000" scaled="1"/>
          </a:gradFill>
          <a:ln w="127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заработной платы работников </a:t>
            </a:r>
            <a:r>
              <a:rPr lang="ru-RU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2023 год до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19%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5102690"/>
            <a:ext cx="8575558" cy="149466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Ожидаемая среднемесячная заработная плата в 2024 году составит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86 706 руб. </a:t>
            </a: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Росстата по состоянию на 01 апреля среднемесячная заработная плата в Санкт-Петербурге составила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104 108 рублей.</a:t>
            </a:r>
          </a:p>
        </p:txBody>
      </p:sp>
    </p:spTree>
    <p:extLst>
      <p:ext uri="{BB962C8B-B14F-4D97-AF65-F5344CB8AC3E}">
        <p14:creationId xmlns:p14="http://schemas.microsoft.com/office/powerpoint/2010/main" val="31039355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hape 31"/>
          <p:cNvSpPr>
            <a:spLocks noChangeArrowheads="1"/>
          </p:cNvSpPr>
          <p:nvPr/>
        </p:nvSpPr>
        <p:spPr bwMode="auto">
          <a:xfrm>
            <a:off x="-9525" y="0"/>
            <a:ext cx="9153525" cy="836613"/>
          </a:xfrm>
          <a:prstGeom prst="rect">
            <a:avLst/>
          </a:prstGeom>
          <a:solidFill>
            <a:srgbClr val="2033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3075" name="Shape 3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738" y="177800"/>
            <a:ext cx="20367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Номер слайда 5"/>
          <p:cNvSpPr txBox="1">
            <a:spLocks/>
          </p:cNvSpPr>
          <p:nvPr/>
        </p:nvSpPr>
        <p:spPr>
          <a:xfrm>
            <a:off x="6227763" y="195263"/>
            <a:ext cx="561975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fld id="{858F93A3-D90A-4FB2-B874-3810A8FD48CE}" type="slidenum">
              <a:rPr lang="ru-RU" altLang="ru-RU" sz="1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</a:rPr>
              <a:pPr algn="r"/>
              <a:t>12</a:t>
            </a:fld>
            <a:endParaRPr lang="ru-RU" altLang="ru-RU" sz="1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3077" name="TextBox 6"/>
          <p:cNvSpPr txBox="1">
            <a:spLocks noChangeArrowheads="1"/>
          </p:cNvSpPr>
          <p:nvPr/>
        </p:nvSpPr>
        <p:spPr bwMode="auto">
          <a:xfrm>
            <a:off x="107950" y="195263"/>
            <a:ext cx="61198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>
                <a:solidFill>
                  <a:srgbClr val="F2F2F2"/>
                </a:solidFill>
                <a:latin typeface="Arial" panose="020B0604020202020204" pitchFamily="34" charset="0"/>
              </a:rPr>
              <a:t>Исполнение адресной инвестиционной программы, </a:t>
            </a:r>
          </a:p>
          <a:p>
            <a:r>
              <a:rPr lang="ru-RU" altLang="ru-RU" b="1">
                <a:solidFill>
                  <a:srgbClr val="F2F2F2"/>
                </a:solidFill>
                <a:latin typeface="Arial" panose="020B0604020202020204" pitchFamily="34" charset="0"/>
              </a:rPr>
              <a:t>финансируемой за счёт собственных источников </a:t>
            </a:r>
          </a:p>
          <a:p>
            <a:endParaRPr lang="ru-RU" altLang="ru-RU" b="1">
              <a:solidFill>
                <a:srgbClr val="F2F2F2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548281"/>
              </p:ext>
            </p:extLst>
          </p:nvPr>
        </p:nvGraphicFramePr>
        <p:xfrm>
          <a:off x="111383" y="908720"/>
          <a:ext cx="8925112" cy="5543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3240"/>
                <a:gridCol w="3807223"/>
                <a:gridCol w="1425133"/>
                <a:gridCol w="1200112"/>
                <a:gridCol w="1349404"/>
              </a:tblGrid>
              <a:tr h="62928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Раздел АИП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Адресная инвестиционная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программа                         на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год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28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План,</a:t>
                      </a:r>
                      <a:b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Факт,</a:t>
                      </a:r>
                      <a:b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плана,</a:t>
                      </a:r>
                      <a:b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2083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b">
                    <a:solidFill>
                      <a:schemeClr val="bg1"/>
                    </a:solidFill>
                  </a:tcPr>
                </a:tc>
              </a:tr>
              <a:tr h="3264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Модернизация объектов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815, 3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285,7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81,2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264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Модернизация подвижного состава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064,3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064,3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352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Модернизация пассажирских трамвайных вагонов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027,1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027,1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</a:tr>
              <a:tr h="4352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Модернизация узлов и агрегатов подвижного состава                                                 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37, 2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</a:t>
                      </a:r>
                      <a:r>
                        <a:rPr lang="ru-RU" sz="1200" i="0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</a:tr>
              <a:tr h="344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Закупка основных средств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558,5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547,3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99,3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352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 троллейбусов</a:t>
                      </a:r>
                      <a:br>
                        <a:rPr lang="ru-RU" sz="12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 2020 г. лизинговые платежи)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769,3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769,3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</a:tr>
              <a:tr h="440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Закупка производственного оборудования, авто, спецтехники и прочих видов основных средств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789,</a:t>
                      </a:r>
                      <a:r>
                        <a:rPr lang="ru-RU" sz="1200" i="0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778,0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98,6</a:t>
                      </a: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/>
                    </a:solidFill>
                  </a:tcPr>
                </a:tc>
              </a:tr>
              <a:tr h="344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Резерв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предприятия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540,9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22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438, 0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200" b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438,0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422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без учета резерва в 2023 г.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438,0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897,2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90,1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9" marR="68579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251690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ape 31"/>
          <p:cNvSpPr>
            <a:spLocks noChangeArrowheads="1"/>
          </p:cNvSpPr>
          <p:nvPr/>
        </p:nvSpPr>
        <p:spPr bwMode="auto">
          <a:xfrm>
            <a:off x="-9525" y="0"/>
            <a:ext cx="9153525" cy="923925"/>
          </a:xfrm>
          <a:prstGeom prst="rect">
            <a:avLst/>
          </a:prstGeom>
          <a:solidFill>
            <a:srgbClr val="2033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4099" name="Shape 3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738" y="177800"/>
            <a:ext cx="20367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Номер слайда 5"/>
          <p:cNvSpPr txBox="1">
            <a:spLocks/>
          </p:cNvSpPr>
          <p:nvPr/>
        </p:nvSpPr>
        <p:spPr>
          <a:xfrm>
            <a:off x="6227763" y="195263"/>
            <a:ext cx="561975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44A895A-7ABF-4568-A8A7-BF05A5F1F76D}" type="slidenum">
              <a:rPr lang="ru-RU" altLang="ru-RU" sz="1400" b="1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altLang="ru-RU" sz="1400" b="1" smtClean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0" y="0"/>
            <a:ext cx="6121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Адресной инвестиционной программы,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финансируемой за счёт собственных источников на 2024 год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042800"/>
              </p:ext>
            </p:extLst>
          </p:nvPr>
        </p:nvGraphicFramePr>
        <p:xfrm>
          <a:off x="117475" y="958850"/>
          <a:ext cx="8928099" cy="36942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4943"/>
                <a:gridCol w="4039106"/>
                <a:gridCol w="1152013"/>
                <a:gridCol w="1152013"/>
                <a:gridCol w="576006"/>
                <a:gridCol w="936010"/>
                <a:gridCol w="648008"/>
              </a:tblGrid>
              <a:tr h="28814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АИП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Адресная инвестиционная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2024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1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План,</a:t>
                      </a:r>
                      <a:b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Заключено договоров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Исполнение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2881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млн. руб.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2377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объектов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3 604,0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3 575,5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99,2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379,3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10,5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16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подвижного состава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1 302,6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1 292,8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99,2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140,1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10,8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16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пассажирских трамвайных вагонов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1 115,2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1 105,4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99,1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133,7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12,0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</a:tr>
              <a:tr h="288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узлов и агрегатов подвижного состава                                                 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187,4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187,4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100,0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6,4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3,4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</a:tr>
              <a:tr h="215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основных средств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844,3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842,0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99,7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440,5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52,2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88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</a:t>
                      </a: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троллейбусов</a:t>
                      </a:r>
                      <a:r>
                        <a:rPr lang="ru-RU" sz="1200" b="0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(с </a:t>
                      </a:r>
                      <a:r>
                        <a:rPr lang="ru-RU" sz="1200" b="0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 лизинговые платежи)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345,8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345,8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100,0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303,7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87,8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</a:tr>
              <a:tr h="440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  <a:endParaRPr lang="ru-RU" sz="1200" b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производственного оборудования, </a:t>
                      </a: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авто,</a:t>
                      </a:r>
                      <a:r>
                        <a:rPr lang="ru-RU" sz="1200" b="0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спецтехники </a:t>
                      </a:r>
                      <a:r>
                        <a:rPr lang="ru-RU" sz="1200" b="0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прочих видов основных средств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498,5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496,2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99,5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136,8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27,4</a:t>
                      </a:r>
                      <a:endParaRPr lang="ru-RU" sz="12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/>
                    </a:solidFill>
                  </a:tcPr>
                </a:tc>
              </a:tr>
              <a:tr h="279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предприятия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779,6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87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6 530,5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5 710,3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87,4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959,9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14,7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Всего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без учета резерва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5 750,9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5 710,3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99,3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959,9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16,8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4208" name="TextBox 9"/>
          <p:cNvSpPr txBox="1">
            <a:spLocks noChangeArrowheads="1"/>
          </p:cNvSpPr>
          <p:nvPr/>
        </p:nvSpPr>
        <p:spPr bwMode="auto">
          <a:xfrm>
            <a:off x="138905" y="4941168"/>
            <a:ext cx="885666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приобретения нового подвижного состава в 2023 году плановый объем начисленной амортизации в 2024 году значительно возрастает. План финансово-хозяйственной деятельности на 2024 год согласован с меньшим объемом амортизации. С учетом полученной экономии по результатам выполнения работ в 2023 г., а также переноса срока окончания работ на 2024 г., остаток амортизационного фонда составил 540,9 млн. руб.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уплатой налога на прибыль, пеней и налога на имущество на предприятии сформирован резерв в размере </a:t>
            </a:r>
            <a:r>
              <a:rPr lang="ru-RU" alt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779,6 млн. руб</a:t>
            </a:r>
            <a:r>
              <a:rPr lang="ru-RU" alt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оплачено </a:t>
            </a:r>
            <a:r>
              <a:rPr lang="ru-RU" alt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1 412,1 млн. руб.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налога на прибыль и налога на имущество. Общая потребность для уплаты налога на прибыль, пеней и налога на имущество составляет</a:t>
            </a:r>
            <a:br>
              <a:rPr lang="ru-RU" alt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2 271,2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35623230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406" y="934703"/>
            <a:ext cx="9075097" cy="58477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64000">
                <a:schemeClr val="accent3">
                  <a:lumMod val="20000"/>
                  <a:lumOff val="80000"/>
                </a:schemeClr>
              </a:gs>
              <a:gs pos="100000">
                <a:schemeClr val="bg1">
                  <a:lumMod val="75000"/>
                </a:schemeClr>
              </a:gs>
              <a:gs pos="83000">
                <a:schemeClr val="accent4">
                  <a:lumMod val="40000"/>
                  <a:lumOff val="60000"/>
                </a:schemeClr>
              </a:gs>
              <a:gs pos="6000">
                <a:schemeClr val="accent3">
                  <a:lumMod val="30000"/>
                  <a:lumOff val="70000"/>
                </a:schemeClr>
              </a:gs>
            </a:gsLst>
            <a:lin ang="16200000" scaled="1"/>
          </a:gra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16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реализацию ГП «Развитие транспортной системы Санкт-Петербурга» на подпрограмму «Наземный городской пассажирский транспорт» в соответствии с АИП»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086471"/>
              </p:ext>
            </p:extLst>
          </p:nvPr>
        </p:nvGraphicFramePr>
        <p:xfrm>
          <a:off x="107504" y="1539709"/>
          <a:ext cx="8928992" cy="46619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5038"/>
                <a:gridCol w="4213678"/>
                <a:gridCol w="1082075"/>
                <a:gridCol w="850202"/>
                <a:gridCol w="1077999"/>
              </a:tblGrid>
              <a:tr h="52113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Наименование расходов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Адресная инвестиционная </a:t>
                      </a:r>
                      <a:r>
                        <a:rPr lang="ru-RU" sz="11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программа                                           </a:t>
                      </a:r>
                      <a:r>
                        <a:rPr lang="ru-RU" sz="1100" b="1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 2023 год</a:t>
                      </a:r>
                      <a:endParaRPr lang="ru-RU" sz="11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19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План,                                                    млн. </a:t>
                      </a:r>
                      <a:r>
                        <a:rPr lang="ru-RU" sz="10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Факт,                    млн. руб.</a:t>
                      </a:r>
                      <a:endParaRPr lang="ru-RU" sz="11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Выполнение плана,</a:t>
                      </a:r>
                      <a:b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kumimoji="0" lang="ru-RU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69409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170,8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153, 9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84484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ПРОЕКТНО-ИЗЫСКАТЕЛЬСКИЕ РАБОТЫ ПО ОБЪЕКТУ: РЕКОНСТРУКЦИЯ ЗДАНИЯ ДЕПО</a:t>
                      </a:r>
                      <a:r>
                        <a:rPr lang="ru-RU" sz="8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ОСП «ТРОЛЛЕЙБУСНЫЙ ПАРК № 1» ПОД НУЖДЫ НАЗЕМНОГО ЭЛЕКТРИЧЕСКОГО ТРАНСПОРТА, В ТОМ ЧИСЛЕ С УВЕЛИЧЕННЫМ АВТОНОМНЫМ ХОДОМ ПО АДРЕСУ: Г. САНКТ-ПЕТЕРБУРГ, УЛ. СЫЗРАНСКАЯ, ДОМ 15, ЛИТ. «Ж»</a:t>
                      </a: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69,8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61,0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 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</a:tr>
              <a:tr h="704726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ПРОЕКТНО-ИЗЫСКАТЕЛЬСКИЕ РАБОТЫ ПО СТРОИТЕЛЬСТВУ ТРАМВАЙНОГО ПАРКА</a:t>
                      </a:r>
                      <a:r>
                        <a:rPr lang="ru-RU" sz="8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ПОД НУЖДЫ ЭЛЕКТРИЧЕСКОГО НАЗЕМНОГО ТРАНСПОРТА ПО АДРЕСУ: Г. САНКТ-ПЕТЕРБУРГ, ПОСЕЛОК ШУШАРЫ, СОФИЙСКАЯ  УЛИЦА, ЗЕМЕЛЬНЫЙ УЧАСТОК 17 Б</a:t>
                      </a: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63,7 </a:t>
                      </a:r>
                    </a:p>
                    <a:p>
                      <a:pPr algn="ctr"/>
                      <a:endParaRPr lang="ru-RU" sz="12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</a:t>
                      </a:r>
                      <a:r>
                        <a:rPr lang="ru-RU" sz="1200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</a:t>
                      </a:r>
                      <a:endParaRPr lang="ru-RU" sz="1200" b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</a:tr>
              <a:tr h="1022847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ПРОЕКТНО-ИЗЫСКАТЕЛЬСКИЕ РАБОТЫ ПО РЕКОНСТРУКЦИИ ЗДАНИЙ ЛИТЕР У, Я, Ж, Е, З, Д</a:t>
                      </a:r>
                      <a:r>
                        <a:rPr lang="ru-RU" sz="8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И (РАСПОЛОЖЕННЫХ ПО АДРЕСУ: Г. САНКТ-ПЕТЕРБУРГ, СРЕДНИЙ ПР., В.О., ДОМ 77) И ПРИСПОСОБЛЕНИЕ ДЛЯ СОВРЕМЕННОГО ИСПОЛЬЗОВАНИЯ ЗДАНИЙ ЛИТЕР А, Б, В (РАСПОЛОЖЕННЫХ ПО АДРЕСУ Г. САНКТ-ПЕТЕРБУРГ, СРЕДНИЙ ПР., В.О., ДОМ 77) ВХОДЯЩИХ В СОСТАВ ОБЪЕКТА КУЛЬТУРНОГО НАСЛЕДИЯ РЕГИОНАЛЬНОГО ЗНАЧЕНИЯ "ВАСИЛЕОСТРОВСКИЙ ВАГОННЫЙ ПАРК САНКТ-ПЕТЕРБУРГСКОГО ЭЛЕКТРИЧЕСКОГО ТРАМВАЯ (ВАСИЛЕОСТРОВСКИЙ ТРАМВАЙНЫЙ ПАРК)"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29,2</a:t>
                      </a:r>
                    </a:p>
                    <a:p>
                      <a:pPr algn="ctr"/>
                      <a:endParaRPr lang="ru-RU" sz="12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29,2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</a:tr>
              <a:tr h="758298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ПРОЕКТНО-ИЗЫСКАТЕЛЬСКИЕ РАБОТЫ ПО СТРОИТЕЛЬСТВУ ДЕПО НА ПЛОЩАДКЕ №2 ОСП </a:t>
                      </a:r>
                      <a:r>
                        <a:rPr lang="ru-RU" sz="8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"ТРАМВАЙНЫЙ ПАРК №3" ПОД НУЖДЫ НАЗЕМНОГО ЭЛЕКТРИЧЕСКОГО ТРАНСПОРТА, В ТОМ ЧИСЛЕ ТРОЛЛЕЙБУСОВ С УВЕЛИЧЕННЫМ АВТОНОМНЫМ ХОДОМ ПО АДРЕСУ: Г. САНКТ-ПЕТЕРБУРГ, СРЕДНИЙ ПР.77</a:t>
                      </a: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</a:tr>
            </a:tbl>
          </a:graphicData>
        </a:graphic>
      </p:graphicFrame>
      <p:sp>
        <p:nvSpPr>
          <p:cNvPr id="11" name="Shape 31"/>
          <p:cNvSpPr>
            <a:spLocks noChangeArrowheads="1"/>
          </p:cNvSpPr>
          <p:nvPr/>
        </p:nvSpPr>
        <p:spPr bwMode="auto">
          <a:xfrm>
            <a:off x="-9525" y="0"/>
            <a:ext cx="9153525" cy="923925"/>
          </a:xfrm>
          <a:prstGeom prst="rect">
            <a:avLst/>
          </a:prstGeom>
          <a:solidFill>
            <a:srgbClr val="2033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2" name="Shape 3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738" y="177800"/>
            <a:ext cx="20367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016" y="57040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>
                <a:solidFill>
                  <a:srgbClr val="F2F2F2"/>
                </a:solidFill>
              </a:rPr>
              <a:t>Исполнение адресной инвестиционной программы, </a:t>
            </a:r>
          </a:p>
          <a:p>
            <a:r>
              <a:rPr lang="ru-RU" dirty="0">
                <a:solidFill>
                  <a:srgbClr val="F2F2F2"/>
                </a:solidFill>
              </a:rPr>
              <a:t>финансируемой за счет бюджета Санкт- Петербурга</a:t>
            </a:r>
          </a:p>
        </p:txBody>
      </p:sp>
      <p:sp>
        <p:nvSpPr>
          <p:cNvPr id="8" name="Номер слайда 5"/>
          <p:cNvSpPr txBox="1">
            <a:spLocks/>
          </p:cNvSpPr>
          <p:nvPr/>
        </p:nvSpPr>
        <p:spPr>
          <a:xfrm>
            <a:off x="6208063" y="26798"/>
            <a:ext cx="779880" cy="63464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algn="ctr"/>
            <a:fld id="{B19B0651-EE4F-4900-A07F-96A6BFA9D0F0}" type="slidenum">
              <a:rPr lang="ru-RU" sz="1050">
                <a:solidFill>
                  <a:prstClr val="white"/>
                </a:solidFill>
              </a:rPr>
              <a:pPr algn="ctr"/>
              <a:t>14</a:t>
            </a:fld>
            <a:endParaRPr lang="ru-RU" sz="105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5923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31"/>
          <p:cNvSpPr>
            <a:spLocks noChangeArrowheads="1"/>
          </p:cNvSpPr>
          <p:nvPr/>
        </p:nvSpPr>
        <p:spPr bwMode="auto">
          <a:xfrm>
            <a:off x="-9525" y="0"/>
            <a:ext cx="9153525" cy="923925"/>
          </a:xfrm>
          <a:prstGeom prst="rect">
            <a:avLst/>
          </a:prstGeom>
          <a:solidFill>
            <a:srgbClr val="2033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2" name="Shape 3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738" y="177800"/>
            <a:ext cx="20367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989" y="937789"/>
            <a:ext cx="9036496" cy="584775"/>
          </a:xfrm>
          <a:prstGeom prst="rect">
            <a:avLst/>
          </a:prstGeom>
          <a:gradFill flip="none" rotWithShape="1">
            <a:gsLst>
              <a:gs pos="46000">
                <a:schemeClr val="bg1"/>
              </a:gs>
              <a:gs pos="35000">
                <a:schemeClr val="bg1">
                  <a:lumMod val="75000"/>
                </a:schemeClr>
              </a:gs>
              <a:gs pos="56000">
                <a:schemeClr val="bg1">
                  <a:lumMod val="85000"/>
                </a:schemeClr>
              </a:gs>
              <a:gs pos="20000">
                <a:schemeClr val="bg1">
                  <a:lumMod val="65000"/>
                </a:schemeClr>
              </a:gs>
            </a:gsLst>
            <a:lin ang="8100000" scaled="1"/>
            <a:tileRect/>
          </a:gra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16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реализацию ГП «Развитие транспортной системы Санкт-Петербурга» на подпрограмму «Наземный городской пассажирский транспорт</a:t>
            </a:r>
            <a:r>
              <a:rPr lang="ru-RU" sz="1600" i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АИП»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923573"/>
              </p:ext>
            </p:extLst>
          </p:nvPr>
        </p:nvGraphicFramePr>
        <p:xfrm>
          <a:off x="107503" y="1522564"/>
          <a:ext cx="8977981" cy="48871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11741"/>
                <a:gridCol w="584545"/>
                <a:gridCol w="914552"/>
                <a:gridCol w="546810"/>
                <a:gridCol w="730681"/>
                <a:gridCol w="695347"/>
                <a:gridCol w="544061"/>
                <a:gridCol w="550244"/>
              </a:tblGrid>
              <a:tr h="436435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Наименование расходов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7">
                  <a:txBody>
                    <a:bodyPr/>
                    <a:lstStyle/>
                    <a:p>
                      <a:pPr lvl="1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Адресная инвестиционная </a:t>
                      </a:r>
                      <a:r>
                        <a:rPr lang="ru-RU" sz="11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программа на 2024 год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tx2">
                            <a:lumMod val="40000"/>
                            <a:lumOff val="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94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План,                                                    млн. руб.</a:t>
                      </a:r>
                      <a:endParaRPr lang="ru-RU" sz="95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26000">
                          <a:schemeClr val="accent3">
                            <a:lumMod val="20000"/>
                            <a:lumOff val="8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kern="1200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 том числе</a:t>
                      </a:r>
                      <a:endParaRPr lang="ru-RU" sz="950" b="1" kern="1200" baseline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58000">
                          <a:schemeClr val="bg1">
                            <a:lumMod val="7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1682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Затраты                                                  на государственную экспертизу ПИР в 2024 году</a:t>
                      </a:r>
                      <a:endParaRPr lang="ru-RU" sz="95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95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Заключено контрактов                 в 2024 году</a:t>
                      </a:r>
                      <a:endParaRPr lang="ru-RU" sz="9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5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 них</a:t>
                      </a:r>
                      <a:endParaRPr lang="ru-RU" sz="9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52000">
                          <a:schemeClr val="bg1">
                            <a:lumMod val="7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140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5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исполнено на 29.05.2024</a:t>
                      </a:r>
                      <a:endParaRPr lang="ru-RU" sz="9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23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50" b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План,                  млн. руб.</a:t>
                      </a:r>
                      <a:endParaRPr lang="ru-RU" sz="95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95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Факт,    млн. руб.</a:t>
                      </a:r>
                      <a:endParaRPr lang="ru-RU" sz="95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95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50" b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Факт, млн. руб.</a:t>
                      </a:r>
                      <a:endParaRPr lang="ru-RU" sz="950" b="1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95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27944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ИТОГО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417,9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29,7 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388,2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19,9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209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ПРОЕКТНО-ИЗЫСКАТЕЛЬСКИЕ</a:t>
                      </a:r>
                      <a:r>
                        <a:rPr lang="ru-RU" sz="8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РАБОТЫ ПО СТРОИТЕЛЬСТВУ ТРАМВАЙНОГО ПАРКА </a:t>
                      </a:r>
                      <a:r>
                        <a:rPr lang="ru-RU" sz="8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ПОД НУЖДЫ ЭЛЕКТРИЧЕСКОГО НАЗЕМНОГО ТРАНСПОРТА ПО АДРЕСУ: Г. САНКТ-ПЕТЕРБУРГ, ПОСЕЛОК ШУШАРЫ, СОФИЙСКАЯ  УЛИЦА, ЗЕМЕЛЬНЫЙ УЧАСТОК 17 Б, в </a:t>
                      </a:r>
                      <a:r>
                        <a:rPr lang="ru-RU" sz="80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8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65,3</a:t>
                      </a:r>
                      <a:endParaRPr lang="ru-RU" sz="1100" b="1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9,96</a:t>
                      </a:r>
                      <a:endParaRPr lang="ru-RU" sz="11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1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55,34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ru-RU" sz="10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0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000" b="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</a:tr>
              <a:tr h="7364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ПРОЕКТНО-ИЗЫСКАТЕЛЬСКИЕ РАБОТЫ ПО СТРОИТЕЛЬСТВУ ДЕПО НА ПЛОЩАДКЕ №2 </a:t>
                      </a:r>
                      <a:r>
                        <a:rPr lang="ru-RU" sz="8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ОСП "ТРАМВАЙНЫЙ ПАРК №3" ПОД НУЖДЫ НАЗЕМНОГО ЭЛЕКТРИЧЕСКОГО ТРАНСПОРТА, В ТОМ ЧИСЛЕ ТРОЛЛЕЙБУСОВ С УВЕЛИЧЕННЫМ АВТОНОМНЫМ ХОДОМ ПО АДРЕСУ: Г. САНКТ-ПЕТЕРБУРГ, СРЕДНИЙ ПР.77</a:t>
                      </a: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137,8</a:t>
                      </a:r>
                      <a:endParaRPr lang="ru-RU" sz="11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128,0</a:t>
                      </a:r>
                      <a:endParaRPr lang="ru-RU" sz="1000" b="0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000" b="0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19,9</a:t>
                      </a:r>
                      <a:endParaRPr lang="ru-RU" sz="1000" b="0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0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</a:tr>
              <a:tr h="12361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ПРОЕКТНО-ИЗЫСКАТЕЛЬСКИЕ РАБОТЫ ПО РЕКОНСТРУКЦИИ ЗДАНИЙ ЛИТЕР У, Я, Ж, Е, З, Д, И</a:t>
                      </a:r>
                      <a:r>
                        <a:rPr lang="ru-RU" sz="8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(РАСПОЛОЖЕННЫХ ПО АДРЕСУ: Г. САНКТ-ПЕТЕРБУРГ, СРЕДНИЙ ПР., В.О., ДОМ 77) И ПРИСПОСОБЛЕНИЕ ДЛЯ СОВРЕМЕННОГО ИСПОЛЬЗОВАНИЯ ЗДАНИЙ ЛИТЕР А, Б, В (РАСПОЛОЖЕННЫХ ПО АДРЕСУ Г. САНКТ-ПЕТЕРБУРГ, СРЕДНИЙ ПР., В.О., ДОМ 77) ВХОДЯЩИХ В СОСТАВ ОБЪЕКТА КУЛЬТУРНОГО НАСЛЕДИЯ РЕГИОНАЛЬНОГО ЗНАЧЕНИЯ "ВАСИЛЕОСТРОВСКИЙ ВАГОННЫЙ ПАРК САНКТ-ПЕТЕРБУРГСКОГО ЭЛЕКТРИЧЕСКОГО ТРАМВАЯ (ВАСИЛЕОСТРОВСКИЙ ТРАМВАЙНЫЙ ПАРК)"</a:t>
                      </a: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214,8</a:t>
                      </a:r>
                      <a:endParaRPr lang="ru-RU" sz="11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</a:t>
                      </a:r>
                      <a:endParaRPr lang="ru-RU" sz="1100" b="0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100" b="0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204,8</a:t>
                      </a:r>
                      <a:endParaRPr lang="ru-RU" sz="1000" b="0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ru-RU" sz="1000" b="0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000" b="0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000" b="0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42000">
                          <a:schemeClr val="bg1">
                            <a:lumMod val="85000"/>
                          </a:schemeClr>
                        </a:gs>
                        <a:gs pos="95000">
                          <a:sysClr val="window" lastClr="FFFFFF"/>
                        </a:gs>
                      </a:gsLst>
                      <a:lin ang="16200000" scaled="1"/>
                    </a:gra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7504" y="14459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>
                <a:solidFill>
                  <a:srgbClr val="F2F2F2"/>
                </a:solidFill>
              </a:rPr>
              <a:t>План адресной инвестиционной программы, </a:t>
            </a:r>
          </a:p>
          <a:p>
            <a:r>
              <a:rPr lang="ru-RU" dirty="0">
                <a:solidFill>
                  <a:srgbClr val="F2F2F2"/>
                </a:solidFill>
              </a:rPr>
              <a:t>финансируемой за счет бюджета Санкт- Петербурга </a:t>
            </a:r>
          </a:p>
          <a:p>
            <a:r>
              <a:rPr lang="ru-RU" dirty="0">
                <a:solidFill>
                  <a:srgbClr val="F2F2F2"/>
                </a:solidFill>
              </a:rPr>
              <a:t>на 2024 год</a:t>
            </a:r>
          </a:p>
        </p:txBody>
      </p:sp>
      <p:sp>
        <p:nvSpPr>
          <p:cNvPr id="8" name="Номер слайда 5"/>
          <p:cNvSpPr txBox="1">
            <a:spLocks/>
          </p:cNvSpPr>
          <p:nvPr/>
        </p:nvSpPr>
        <p:spPr>
          <a:xfrm>
            <a:off x="6300192" y="195152"/>
            <a:ext cx="489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15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9845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31"/>
          <p:cNvSpPr>
            <a:spLocks noChangeArrowheads="1"/>
          </p:cNvSpPr>
          <p:nvPr/>
        </p:nvSpPr>
        <p:spPr bwMode="auto">
          <a:xfrm>
            <a:off x="-9525" y="0"/>
            <a:ext cx="9153525" cy="836613"/>
          </a:xfrm>
          <a:prstGeom prst="rect">
            <a:avLst/>
          </a:prstGeom>
          <a:solidFill>
            <a:srgbClr val="2033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123" name="Shape 32"/>
          <p:cNvSpPr txBox="1">
            <a:spLocks noChangeArrowheads="1"/>
          </p:cNvSpPr>
          <p:nvPr/>
        </p:nvSpPr>
        <p:spPr bwMode="auto">
          <a:xfrm>
            <a:off x="0" y="-100013"/>
            <a:ext cx="6789738" cy="88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 panose="020B0604030504040204" pitchFamily="34" charset="0"/>
            </a:endParaRPr>
          </a:p>
        </p:txBody>
      </p:sp>
      <p:pic>
        <p:nvPicPr>
          <p:cNvPr id="5124" name="Shape 3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738" y="177800"/>
            <a:ext cx="20367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Номер слайда 5"/>
          <p:cNvSpPr txBox="1">
            <a:spLocks/>
          </p:cNvSpPr>
          <p:nvPr/>
        </p:nvSpPr>
        <p:spPr>
          <a:xfrm>
            <a:off x="5784850" y="198438"/>
            <a:ext cx="10048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fld id="{09AE2D47-6720-4537-A4C6-C17FD224E2B3}" type="slidenum">
              <a:rPr lang="ru-RU" altLang="ru-RU" sz="1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</a:rPr>
              <a:pPr algn="r"/>
              <a:t>16</a:t>
            </a:fld>
            <a:endParaRPr lang="ru-RU" altLang="ru-RU" sz="1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5126" name="TextBox 8"/>
          <p:cNvSpPr txBox="1">
            <a:spLocks noChangeArrowheads="1"/>
          </p:cNvSpPr>
          <p:nvPr/>
        </p:nvSpPr>
        <p:spPr bwMode="auto">
          <a:xfrm>
            <a:off x="107950" y="195263"/>
            <a:ext cx="4679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>
                <a:solidFill>
                  <a:srgbClr val="F2F2F2"/>
                </a:solidFill>
                <a:latin typeface="Arial" panose="020B0604020202020204" pitchFamily="34" charset="0"/>
              </a:rPr>
              <a:t>Субсидия на увеличение уставного фонда СПб ГУП «Горэлектротранс»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141263"/>
              </p:ext>
            </p:extLst>
          </p:nvPr>
        </p:nvGraphicFramePr>
        <p:xfrm>
          <a:off x="49211" y="836613"/>
          <a:ext cx="9094788" cy="60820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4357"/>
                <a:gridCol w="3312368"/>
                <a:gridCol w="1089232"/>
                <a:gridCol w="1215024"/>
                <a:gridCol w="889556"/>
                <a:gridCol w="1052290"/>
                <a:gridCol w="901961"/>
              </a:tblGrid>
              <a:tr h="37400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</a:rPr>
                        <a:t>№ п/п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</a:rPr>
                        <a:t>Перечень мероприятий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</a:rPr>
                        <a:t>План на 2023 г.                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</a:rPr>
                        <a:t>Исполнение за 2023 г. 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62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Количество</a:t>
                      </a:r>
                      <a:b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объектов, ед.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Стоимость работ</a:t>
                      </a:r>
                      <a:b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(основных средств),</a:t>
                      </a:r>
                      <a:b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млн.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руб.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Количество</a:t>
                      </a:r>
                      <a:b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объектов, ед.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800" dirty="0"/>
                    </a:p>
                  </a:txBody>
                  <a:tcPr marL="68581" marR="68581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Стоимость работ</a:t>
                      </a:r>
                      <a:b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(основных средств),                    млн. руб.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36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троллейбусных линий</a:t>
                      </a:r>
                      <a:endParaRPr lang="ru-RU" sz="125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279,7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272,6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97,5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36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контактной сети трамвая</a:t>
                      </a:r>
                      <a:endParaRPr lang="ru-RU" sz="125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517,5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513,6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99,3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655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кабельной сети городского электрического транспорта</a:t>
                      </a:r>
                      <a:endParaRPr lang="ru-RU" sz="125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702,9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678,1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96,5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655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Погашение лизинговых платежей по приобретению подвижного состава</a:t>
                      </a:r>
                      <a:endParaRPr lang="ru-RU" sz="125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466,8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466,8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655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Погашение лизинговых платежей по приобретению 13 трамвайных вагонов 2020 г.</a:t>
                      </a:r>
                      <a:endParaRPr lang="ru-RU" sz="12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466,8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466,8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</a:tr>
              <a:tr h="436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 подвижного состава, в </a:t>
                      </a:r>
                      <a:r>
                        <a:rPr lang="ru-RU" sz="125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25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25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175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938,5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7 844,</a:t>
                      </a:r>
                      <a:r>
                        <a:rPr lang="ru-RU" sz="1300" b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71,7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36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 трамвайных вагонов</a:t>
                      </a:r>
                      <a:endParaRPr lang="ru-RU" sz="12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048,8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4 822,9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68,4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</a:tr>
              <a:tr h="2341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 троллейбусов</a:t>
                      </a:r>
                      <a:endParaRPr lang="ru-RU" sz="12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889,6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3 021,3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77,7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solidFill>
                      <a:schemeClr val="bg1"/>
                    </a:solidFill>
                  </a:tcPr>
                </a:tc>
              </a:tr>
              <a:tr h="500270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Всего: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905,3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9 775, 4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 anchor="ctr"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20452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hape 31"/>
          <p:cNvSpPr>
            <a:spLocks noChangeArrowheads="1"/>
          </p:cNvSpPr>
          <p:nvPr/>
        </p:nvSpPr>
        <p:spPr bwMode="auto">
          <a:xfrm>
            <a:off x="-9525" y="0"/>
            <a:ext cx="9153525" cy="836613"/>
          </a:xfrm>
          <a:prstGeom prst="rect">
            <a:avLst/>
          </a:prstGeom>
          <a:solidFill>
            <a:srgbClr val="2033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147" name="Shape 32"/>
          <p:cNvSpPr txBox="1">
            <a:spLocks noChangeArrowheads="1"/>
          </p:cNvSpPr>
          <p:nvPr/>
        </p:nvSpPr>
        <p:spPr bwMode="auto">
          <a:xfrm>
            <a:off x="0" y="-100013"/>
            <a:ext cx="6789738" cy="88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 panose="020B0604030504040204" pitchFamily="34" charset="0"/>
            </a:endParaRPr>
          </a:p>
        </p:txBody>
      </p:sp>
      <p:pic>
        <p:nvPicPr>
          <p:cNvPr id="6148" name="Shape 3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738" y="177800"/>
            <a:ext cx="20367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Номер слайда 5"/>
          <p:cNvSpPr txBox="1">
            <a:spLocks/>
          </p:cNvSpPr>
          <p:nvPr/>
        </p:nvSpPr>
        <p:spPr>
          <a:xfrm>
            <a:off x="5784850" y="198438"/>
            <a:ext cx="1004888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fld id="{43D8213C-9FB2-47F2-A55B-99E64C0D758C}" type="slidenum">
              <a:rPr lang="ru-RU" altLang="ru-RU" sz="1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17</a:t>
            </a:fld>
            <a:endParaRPr lang="ru-RU" altLang="ru-RU" sz="1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50" name="TextBox 8"/>
          <p:cNvSpPr txBox="1">
            <a:spLocks noChangeArrowheads="1"/>
          </p:cNvSpPr>
          <p:nvPr/>
        </p:nvSpPr>
        <p:spPr bwMode="auto">
          <a:xfrm>
            <a:off x="107950" y="95250"/>
            <a:ext cx="59769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>
                <a:solidFill>
                  <a:srgbClr val="F2F2F2"/>
                </a:solidFill>
                <a:latin typeface="Arial" panose="020B0604020202020204" pitchFamily="34" charset="0"/>
              </a:rPr>
              <a:t>Субсидия на увеличение уставного фонда</a:t>
            </a:r>
            <a:br>
              <a:rPr lang="ru-RU" altLang="ru-RU" b="1">
                <a:solidFill>
                  <a:srgbClr val="F2F2F2"/>
                </a:solidFill>
                <a:latin typeface="Arial" panose="020B0604020202020204" pitchFamily="34" charset="0"/>
              </a:rPr>
            </a:br>
            <a:r>
              <a:rPr lang="ru-RU" altLang="ru-RU" b="1">
                <a:solidFill>
                  <a:srgbClr val="F2F2F2"/>
                </a:solidFill>
                <a:latin typeface="Arial" panose="020B0604020202020204" pitchFamily="34" charset="0"/>
              </a:rPr>
              <a:t>СПб ГУП «Горэлектротранс» в 2024 году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770376"/>
              </p:ext>
            </p:extLst>
          </p:nvPr>
        </p:nvGraphicFramePr>
        <p:xfrm>
          <a:off x="84138" y="981075"/>
          <a:ext cx="8964612" cy="4514725"/>
        </p:xfrm>
        <a:graphic>
          <a:graphicData uri="http://schemas.openxmlformats.org/drawingml/2006/table">
            <a:tbl>
              <a:tblPr/>
              <a:tblGrid>
                <a:gridCol w="490537"/>
                <a:gridCol w="2736850"/>
                <a:gridCol w="863600"/>
                <a:gridCol w="1079500"/>
                <a:gridCol w="504825"/>
                <a:gridCol w="936625"/>
                <a:gridCol w="574675"/>
                <a:gridCol w="1081088"/>
                <a:gridCol w="696912"/>
              </a:tblGrid>
              <a:tr h="504825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мероприятий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на 2024 г.               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 по актам</a:t>
                      </a:r>
                      <a:b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29.05.2024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контрактов</a:t>
                      </a:r>
                      <a:b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2024 г.</a:t>
                      </a:r>
                      <a:b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 учетом конкурсной документации)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62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Кол-во,</a:t>
                      </a:r>
                      <a:b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Стоимость,</a:t>
                      </a:r>
                      <a:b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Реконструкция контактно-кабельной сети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2 345,4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342 518,5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2 336,6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</a:tr>
              <a:tr h="792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Погашение лизинговых платежей по приобретению трамвайных вагонов в стиле «РЕТРО»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512,6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512,6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</a:tr>
              <a:tr h="434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подвижного состава, в т.ч.: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15 069,9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6 036,9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14 205,7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9F9F9"/>
                        </a:gs>
                        <a:gs pos="74001">
                          <a:srgbClr val="C6C6C6"/>
                        </a:gs>
                        <a:gs pos="83000">
                          <a:srgbClr val="C6C6C6"/>
                        </a:gs>
                        <a:gs pos="100000">
                          <a:srgbClr val="D9D9D9"/>
                        </a:gs>
                      </a:gsLst>
                      <a:lin ang="16200000" scaled="1"/>
                    </a:gradFill>
                  </a:tcPr>
                </a:tc>
              </a:tr>
              <a:tr h="501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трамвайных вагонов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12 729,0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5 230,0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12 729,0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троллейбусов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2 340,9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806,9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1 476,7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18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1F3FA"/>
                        </a:gs>
                        <a:gs pos="12000">
                          <a:schemeClr val="bg1">
                            <a:lumMod val="95000"/>
                          </a:schemeClr>
                        </a:gs>
                        <a:gs pos="83000">
                          <a:srgbClr val="8395CF"/>
                        </a:gs>
                        <a:gs pos="100000">
                          <a:srgbClr val="ADB8DF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1F3FA"/>
                        </a:gs>
                        <a:gs pos="12000">
                          <a:schemeClr val="bg1">
                            <a:lumMod val="95000"/>
                          </a:schemeClr>
                        </a:gs>
                        <a:gs pos="83000">
                          <a:srgbClr val="8395CF"/>
                        </a:gs>
                        <a:gs pos="100000">
                          <a:srgbClr val="ADB8D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17 927,9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1F3FA"/>
                        </a:gs>
                        <a:gs pos="12000">
                          <a:schemeClr val="bg1">
                            <a:lumMod val="95000"/>
                          </a:schemeClr>
                        </a:gs>
                        <a:gs pos="83000">
                          <a:srgbClr val="8395CF"/>
                        </a:gs>
                        <a:gs pos="100000">
                          <a:srgbClr val="ADB8D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1F3FA"/>
                        </a:gs>
                        <a:gs pos="12000">
                          <a:schemeClr val="bg1">
                            <a:lumMod val="95000"/>
                          </a:schemeClr>
                        </a:gs>
                        <a:gs pos="83000">
                          <a:srgbClr val="8395CF"/>
                        </a:gs>
                        <a:gs pos="100000">
                          <a:srgbClr val="ADB8D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6 379,4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1F3FA"/>
                        </a:gs>
                        <a:gs pos="12000">
                          <a:schemeClr val="bg1">
                            <a:lumMod val="95000"/>
                          </a:schemeClr>
                        </a:gs>
                        <a:gs pos="83000">
                          <a:srgbClr val="8395CF"/>
                        </a:gs>
                        <a:gs pos="100000">
                          <a:srgbClr val="ADB8D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1F3FA"/>
                        </a:gs>
                        <a:gs pos="12000">
                          <a:schemeClr val="bg1">
                            <a:lumMod val="95000"/>
                          </a:schemeClr>
                        </a:gs>
                        <a:gs pos="83000">
                          <a:srgbClr val="8395CF"/>
                        </a:gs>
                        <a:gs pos="100000">
                          <a:srgbClr val="ADB8D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17 054,9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1F3FA"/>
                        </a:gs>
                        <a:gs pos="12000">
                          <a:schemeClr val="bg1">
                            <a:lumMod val="95000"/>
                          </a:schemeClr>
                        </a:gs>
                        <a:gs pos="83000">
                          <a:srgbClr val="8395CF"/>
                        </a:gs>
                        <a:gs pos="100000">
                          <a:srgbClr val="ADB8D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1F3FA"/>
                        </a:gs>
                        <a:gs pos="12000">
                          <a:schemeClr val="bg1">
                            <a:lumMod val="95000"/>
                          </a:schemeClr>
                        </a:gs>
                        <a:gs pos="83000">
                          <a:srgbClr val="8395CF"/>
                        </a:gs>
                        <a:gs pos="100000">
                          <a:srgbClr val="ADB8D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239" name="TextBox 1"/>
          <p:cNvSpPr txBox="1">
            <a:spLocks noChangeArrowheads="1"/>
          </p:cNvSpPr>
          <p:nvPr/>
        </p:nvSpPr>
        <p:spPr bwMode="auto">
          <a:xfrm>
            <a:off x="107950" y="5589240"/>
            <a:ext cx="9036050" cy="1015663"/>
          </a:xfrm>
          <a:prstGeom prst="rect">
            <a:avLst/>
          </a:prstGeom>
          <a:gradFill>
            <a:gsLst>
              <a:gs pos="42000">
                <a:schemeClr val="bg1">
                  <a:lumMod val="85000"/>
                </a:schemeClr>
              </a:gs>
              <a:gs pos="95000">
                <a:sysClr val="window" lastClr="FFFFFF"/>
              </a:gs>
            </a:gsLst>
            <a:lin ang="16200000" scaled="1"/>
          </a:gra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на лицевой счет получены средства в размере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15 679,7 млн. руб. </a:t>
            </a:r>
            <a:endParaRPr lang="ru-RU" alt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данной статье составляет </a:t>
            </a: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87,5%.</a:t>
            </a:r>
          </a:p>
        </p:txBody>
      </p:sp>
    </p:spTree>
    <p:extLst>
      <p:ext uri="{BB962C8B-B14F-4D97-AF65-F5344CB8AC3E}">
        <p14:creationId xmlns:p14="http://schemas.microsoft.com/office/powerpoint/2010/main" val="93957028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5464650" y="3283625"/>
            <a:ext cx="2559300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buClr>
                <a:schemeClr val="dk1"/>
              </a:buClr>
              <a:buSzPct val="110000"/>
              <a:buFont typeface="Arial"/>
              <a:buNone/>
            </a:pPr>
            <a:endParaRPr lang="ru" sz="1000" i="1" dirty="0">
              <a:solidFill>
                <a:schemeClr val="dk1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15" name="Номер слайда 5"/>
          <p:cNvSpPr txBox="1">
            <a:spLocks/>
          </p:cNvSpPr>
          <p:nvPr/>
        </p:nvSpPr>
        <p:spPr>
          <a:xfrm>
            <a:off x="5735292" y="199359"/>
            <a:ext cx="1054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07504" y="19515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Итоги работы за </a:t>
            </a:r>
            <a:r>
              <a:rPr lang="ru-RU" dirty="0" smtClean="0"/>
              <a:t>2023 </a:t>
            </a:r>
            <a:r>
              <a:rPr lang="ru-RU" dirty="0"/>
              <a:t>год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94106376"/>
              </p:ext>
            </p:extLst>
          </p:nvPr>
        </p:nvGraphicFramePr>
        <p:xfrm>
          <a:off x="402142" y="1007536"/>
          <a:ext cx="8424936" cy="573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3808039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5464650" y="3283625"/>
            <a:ext cx="2559300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buClr>
                <a:schemeClr val="dk1"/>
              </a:buClr>
              <a:buSzPct val="110000"/>
              <a:buFont typeface="Arial"/>
              <a:buNone/>
            </a:pPr>
            <a:endParaRPr lang="ru" sz="1000" i="1" dirty="0">
              <a:solidFill>
                <a:schemeClr val="dk1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15" name="Номер слайда 5"/>
          <p:cNvSpPr txBox="1">
            <a:spLocks/>
          </p:cNvSpPr>
          <p:nvPr/>
        </p:nvSpPr>
        <p:spPr>
          <a:xfrm>
            <a:off x="5735292" y="199359"/>
            <a:ext cx="1054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algn="ctr"/>
            <a:fld id="{B19B0651-EE4F-4900-A07F-96A6BFA9D0F0}" type="slidenum">
              <a:rPr lang="ru-RU" sz="2000" smtClean="0"/>
              <a:pPr algn="ctr"/>
              <a:t>19</a:t>
            </a:fld>
            <a:endParaRPr lang="ru-RU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07504" y="19515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План </a:t>
            </a:r>
            <a:r>
              <a:rPr lang="ru-RU" dirty="0"/>
              <a:t>работы </a:t>
            </a:r>
            <a:r>
              <a:rPr lang="ru-RU" dirty="0" smtClean="0"/>
              <a:t>на 2024 </a:t>
            </a:r>
            <a:r>
              <a:rPr lang="ru-RU" dirty="0"/>
              <a:t>год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41655542"/>
              </p:ext>
            </p:extLst>
          </p:nvPr>
        </p:nvGraphicFramePr>
        <p:xfrm>
          <a:off x="345542" y="978446"/>
          <a:ext cx="8424936" cy="573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2" name="Группа 21"/>
          <p:cNvGrpSpPr/>
          <p:nvPr/>
        </p:nvGrpSpPr>
        <p:grpSpPr>
          <a:xfrm>
            <a:off x="350888" y="6013395"/>
            <a:ext cx="8424309" cy="387818"/>
            <a:chOff x="0" y="5067580"/>
            <a:chExt cx="8467684" cy="618575"/>
          </a:xfrm>
          <a:scene3d>
            <a:camera prst="orthographicFront"/>
            <a:lightRig rig="flat" dir="t"/>
          </a:scene3d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0" y="5092755"/>
              <a:ext cx="8467684" cy="593400"/>
            </a:xfrm>
            <a:prstGeom prst="roundRect">
              <a:avLst/>
            </a:prstGeom>
            <a:solidFill>
              <a:schemeClr val="bg1"/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4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dk1"/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51828" y="5067580"/>
              <a:ext cx="8364028" cy="59339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Плановое изменение троллейбусного маршрута </a:t>
              </a:r>
              <a:r>
                <a:rPr lang="ru-RU" sz="1400" b="1" kern="12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 № 9, 21, 50</a:t>
              </a:r>
              <a:endParaRPr lang="ru-RU" sz="1400" b="1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Скругленный прямоугольник 4"/>
            <p:cNvSpPr/>
            <p:nvPr/>
          </p:nvSpPr>
          <p:spPr>
            <a:xfrm>
              <a:off x="29796" y="5092757"/>
              <a:ext cx="8364028" cy="59339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b="1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50532" y="2362420"/>
            <a:ext cx="8532550" cy="879404"/>
            <a:chOff x="-204526" y="1758716"/>
            <a:chExt cx="8600595" cy="879404"/>
          </a:xfrm>
          <a:scene3d>
            <a:camera prst="orthographicFront"/>
            <a:lightRig rig="flat" dir="t"/>
          </a:scene3d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-204526" y="1758716"/>
              <a:ext cx="8424936" cy="327526"/>
            </a:xfrm>
            <a:prstGeom prst="roundRect">
              <a:avLst/>
            </a:prstGeom>
            <a:gradFill rotWithShape="0">
              <a:gsLst>
                <a:gs pos="68000">
                  <a:schemeClr val="accent4">
                    <a:alpha val="90000"/>
                    <a:hueOff val="0"/>
                    <a:satOff val="0"/>
                    <a:lumOff val="0"/>
                    <a:alphaOff val="0"/>
                    <a:tint val="37000"/>
                    <a:satMod val="300000"/>
                  </a:schemeClr>
                </a:gs>
                <a:gs pos="100000">
                  <a:schemeClr val="bg1"/>
                </a:gs>
              </a:gsLst>
              <a:lin ang="16200000" scaled="1"/>
            </a:gra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4">
                <a:alpha val="90000"/>
                <a:hueOff val="0"/>
                <a:satOff val="0"/>
                <a:lumOff val="0"/>
                <a:alphaOff val="-13333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r>
                <a:rPr lang="ru-RU" sz="1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Плановый объем перевозки пассажиров </a:t>
              </a:r>
              <a:r>
                <a:rPr lang="ru-RU" sz="1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256,6 млн. чел., </a:t>
              </a:r>
              <a:r>
                <a:rPr lang="ru-RU" sz="1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что </a:t>
              </a:r>
              <a:r>
                <a:rPr lang="ru-RU" sz="1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3% </a:t>
              </a:r>
              <a:r>
                <a:rPr lang="ru-RU" sz="1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больше факта 2023 года</a:t>
              </a:r>
              <a:endPara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Скругленный прямоугольник 4"/>
            <p:cNvSpPr/>
            <p:nvPr/>
          </p:nvSpPr>
          <p:spPr>
            <a:xfrm>
              <a:off x="28867" y="2104506"/>
              <a:ext cx="8367202" cy="53361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b="1" i="0" u="none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415886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/>
          <p:cNvSpPr txBox="1"/>
          <p:nvPr/>
        </p:nvSpPr>
        <p:spPr>
          <a:xfrm>
            <a:off x="7828529" y="1346819"/>
            <a:ext cx="529536" cy="400110"/>
          </a:xfrm>
          <a:prstGeom prst="rect">
            <a:avLst/>
          </a:prstGeom>
          <a:gradFill>
            <a:gsLst>
              <a:gs pos="11000">
                <a:schemeClr val="accent2"/>
              </a:gs>
              <a:gs pos="23000">
                <a:srgbClr val="E7798D"/>
              </a:gs>
              <a:gs pos="57000">
                <a:scrgbClr r="0" g="0" b="0">
                  <a:tint val="15000"/>
                  <a:satMod val="350000"/>
                </a:scrgbClr>
              </a:gs>
            </a:gsLst>
            <a:lin ang="16200000" scaled="1"/>
          </a:gra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endParaRPr lang="ru-RU" sz="20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3" t="-770"/>
          <a:stretch/>
        </p:blipFill>
        <p:spPr>
          <a:xfrm>
            <a:off x="6084168" y="822970"/>
            <a:ext cx="1425223" cy="12856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36" y="868794"/>
            <a:ext cx="1242890" cy="123979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859314" y="1556792"/>
            <a:ext cx="156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маршрутов</a:t>
            </a:r>
            <a:endParaRPr lang="ru-RU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9592" y="1346819"/>
            <a:ext cx="518175" cy="400110"/>
          </a:xfrm>
          <a:prstGeom prst="rect">
            <a:avLst/>
          </a:prstGeom>
          <a:gradFill flip="none" rotWithShape="1">
            <a:gsLst>
              <a:gs pos="11000">
                <a:schemeClr val="accent5">
                  <a:lumMod val="75000"/>
                </a:schemeClr>
              </a:gs>
              <a:gs pos="56000">
                <a:scrgbClr r="0" g="0" b="0">
                  <a:tint val="15000"/>
                  <a:satMod val="350000"/>
                </a:scrgbClr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endParaRPr lang="ru-RU" sz="20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5548186" y="195152"/>
            <a:ext cx="1233706" cy="365125"/>
          </a:xfrm>
        </p:spPr>
        <p:txBody>
          <a:bodyPr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2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09008" y="1256156"/>
            <a:ext cx="470000" cy="400110"/>
          </a:xfrm>
          <a:prstGeom prst="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  <a:endParaRPr lang="ru-RU" sz="20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502" y="195152"/>
            <a:ext cx="5432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</a:t>
            </a:r>
            <a:r>
              <a:rPr lang="ru-RU" b="1" dirty="0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эксплуатационной деятельности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2951698"/>
              </p:ext>
            </p:extLst>
          </p:nvPr>
        </p:nvGraphicFramePr>
        <p:xfrm>
          <a:off x="427667" y="3356992"/>
          <a:ext cx="8431542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35896" y="2132856"/>
            <a:ext cx="2016224" cy="1015663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30000">
                <a:schemeClr val="accent3"/>
              </a:gs>
              <a:gs pos="100000">
                <a:schemeClr val="accent3"/>
              </a:gs>
            </a:gsLst>
            <a:lin ang="5400000" scaled="1"/>
            <a:tileRect/>
          </a:gradFill>
          <a:ln w="22225" cap="flat" cmpd="sng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68 176,7 тыс. км</a:t>
            </a:r>
          </a:p>
          <a:p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99,4%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7584" y="2132856"/>
            <a:ext cx="2088232" cy="1015663"/>
          </a:xfrm>
          <a:prstGeom prst="rect">
            <a:avLst/>
          </a:prstGeom>
          <a:gradFill flip="none" rotWithShape="1">
            <a:gsLst>
              <a:gs pos="46730">
                <a:schemeClr val="accent1"/>
              </a:gs>
              <a:gs pos="0">
                <a:schemeClr val="bg2"/>
              </a:gs>
              <a:gs pos="30000">
                <a:schemeClr val="accent1"/>
              </a:gs>
              <a:gs pos="100000">
                <a:schemeClr val="accent1"/>
              </a:gs>
            </a:gsLst>
            <a:lin ang="5400000" scaled="1"/>
            <a:tileRect/>
          </a:gradFill>
          <a:ln w="22225" cap="flat" cmpd="sng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36 219,8 тыс. км</a:t>
            </a:r>
          </a:p>
          <a:p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99,3%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41841" y="2132856"/>
            <a:ext cx="2088232" cy="1015663"/>
          </a:xfrm>
          <a:prstGeom prst="rect">
            <a:avLst/>
          </a:prstGeom>
          <a:gradFill flip="none" rotWithShape="1">
            <a:gsLst>
              <a:gs pos="3000">
                <a:schemeClr val="bg2"/>
              </a:gs>
              <a:gs pos="30000">
                <a:srgbClr val="C00000"/>
              </a:gs>
              <a:gs pos="100000">
                <a:srgbClr val="C00000"/>
              </a:gs>
            </a:gsLst>
            <a:lin ang="5400000" scaled="1"/>
            <a:tileRect/>
          </a:gradFill>
          <a:ln w="22225" cap="flat" cmpd="sng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32 399,1 тыс. км</a:t>
            </a:r>
          </a:p>
          <a:p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99,5%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9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99592" y="5445224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191035" y="2348198"/>
            <a:ext cx="5688630" cy="10808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179512" y="1014612"/>
            <a:ext cx="8856984" cy="542180"/>
          </a:xfrm>
          <a:prstGeom prst="rect">
            <a:avLst/>
          </a:prstGeom>
          <a:gradFill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Всего за 202</a:t>
            </a:r>
            <a:r>
              <a:rPr lang="en-US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3</a:t>
            </a:r>
            <a:r>
              <a:rPr lang="ru-RU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год перевезено </a:t>
            </a:r>
            <a:r>
              <a:rPr lang="ru-RU" b="1" dirty="0" smtClean="0">
                <a:solidFill>
                  <a:srgbClr val="C00000"/>
                </a:solidFill>
              </a:rPr>
              <a:t>247,7 млн.</a:t>
            </a:r>
            <a:r>
              <a:rPr lang="ru-RU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пассажиров</a:t>
            </a:r>
            <a:endParaRPr lang="ru-RU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56017" y="186564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3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3507" y="186564"/>
            <a:ext cx="5076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Сравнительный анализ перевозок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499779"/>
              </p:ext>
            </p:extLst>
          </p:nvPr>
        </p:nvGraphicFramePr>
        <p:xfrm>
          <a:off x="179514" y="1700809"/>
          <a:ext cx="8856981" cy="1015451"/>
        </p:xfrm>
        <a:graphic>
          <a:graphicData uri="http://schemas.openxmlformats.org/drawingml/2006/table">
            <a:tbl>
              <a:tblPr/>
              <a:tblGrid>
                <a:gridCol w="1564119"/>
                <a:gridCol w="652741"/>
                <a:gridCol w="669241"/>
                <a:gridCol w="669241"/>
                <a:gridCol w="762205"/>
                <a:gridCol w="1008494"/>
                <a:gridCol w="1000764"/>
                <a:gridCol w="926786"/>
                <a:gridCol w="808667"/>
                <a:gridCol w="794723"/>
              </a:tblGrid>
              <a:tr h="16220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Наименование показателя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2020 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2021 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202</a:t>
                      </a:r>
                      <a:r>
                        <a:rPr lang="en-US" sz="105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ru-RU" sz="105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5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  <a:r>
                        <a:rPr lang="ru-RU" sz="105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5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г</a:t>
                      </a:r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Изменение,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8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План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Выполнение плана,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2023/2020</a:t>
                      </a:r>
                      <a:endParaRPr lang="ru-RU" sz="105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2023/2021</a:t>
                      </a:r>
                      <a:endParaRPr lang="ru-RU" sz="105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2023/2022</a:t>
                      </a:r>
                      <a:endParaRPr lang="ru-RU" sz="105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970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Перевозка платных пассажиров всего, млн. пасс.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235,7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242,2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238,7</a:t>
                      </a:r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237, 4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99,4</a:t>
                      </a:r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118,7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100,7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98,0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321902"/>
              </p:ext>
            </p:extLst>
          </p:nvPr>
        </p:nvGraphicFramePr>
        <p:xfrm>
          <a:off x="529332" y="2852936"/>
          <a:ext cx="8157344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0892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1"/>
          <p:cNvSpPr/>
          <p:nvPr/>
        </p:nvSpPr>
        <p:spPr>
          <a:xfrm>
            <a:off x="-9900" y="-49651"/>
            <a:ext cx="9153900" cy="814355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469812" y="195152"/>
            <a:ext cx="304237" cy="347107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4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479348"/>
              </p:ext>
            </p:extLst>
          </p:nvPr>
        </p:nvGraphicFramePr>
        <p:xfrm>
          <a:off x="107502" y="980728"/>
          <a:ext cx="9036499" cy="5147728"/>
        </p:xfrm>
        <a:graphic>
          <a:graphicData uri="http://schemas.openxmlformats.org/drawingml/2006/table">
            <a:tbl>
              <a:tblPr/>
              <a:tblGrid>
                <a:gridCol w="2320784"/>
                <a:gridCol w="1265882"/>
                <a:gridCol w="1054902"/>
                <a:gridCol w="1195556"/>
                <a:gridCol w="1054902"/>
                <a:gridCol w="1195556"/>
                <a:gridCol w="948917"/>
              </a:tblGrid>
              <a:tr h="362758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показателей и статей затрат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</a:t>
                      </a:r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 роста (снижения)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                    2024 год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27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</a:t>
                      </a:r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плана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2022/2023</a:t>
                      </a:r>
                      <a:endParaRPr lang="ru-RU" sz="11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11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</a:t>
                      </a:r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</a:t>
                      </a:r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</a:t>
                      </a:r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  <a:p>
                      <a:pPr algn="ctr" rtl="0" fontAlgn="ctr"/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674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доходы предприятия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329, 4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</a:t>
                      </a:r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301,5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</a:t>
                      </a:r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423,1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30,0</a:t>
                      </a:r>
                      <a:endParaRPr lang="ru-RU" sz="11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28 364,4</a:t>
                      </a:r>
                      <a:endParaRPr lang="ru-RU" sz="11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674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от перевозки пассажиров 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6 400,3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451,7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476,4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6 672,4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674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Субсидия из бюджета Санкт-Петербурга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13 062,8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441,9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424, 5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41,1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20 888,9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9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доходы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866,2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407, 8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522,3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75,7</a:t>
                      </a:r>
                      <a:endParaRPr lang="ru-RU" sz="11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803,1</a:t>
                      </a:r>
                      <a:endParaRPr lang="ru-RU" sz="11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674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расходы предприятия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20 921,8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</a:t>
                      </a:r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186,8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815,5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23,4</a:t>
                      </a:r>
                      <a:endParaRPr lang="ru-RU" sz="11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28 364,4</a:t>
                      </a:r>
                      <a:endParaRPr lang="ru-RU" sz="11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275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на перевозку пассажиров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20 300,7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860,4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648,1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21,4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27 527,9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738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расходы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621,1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326,4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167,4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88,0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836</a:t>
                      </a:r>
                      <a:r>
                        <a:rPr lang="ru-RU" sz="1100" b="0" i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,5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9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 на прибыль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180, 8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756,5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94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Налоговые разницы между бухгалтерским и налоговым учетом 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-207,8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234,1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3921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Финансовый результат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-800,2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7, 6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</a:t>
                      </a:r>
                      <a:endParaRPr lang="ru-RU" sz="11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</a:t>
                      </a:r>
                      <a:endParaRPr lang="ru-RU" sz="11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7503" y="195152"/>
            <a:ext cx="4535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Финансовый результат предприятия</a:t>
            </a:r>
          </a:p>
        </p:txBody>
      </p:sp>
      <p:pic>
        <p:nvPicPr>
          <p:cNvPr id="9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35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472695" y="217775"/>
            <a:ext cx="316921" cy="365125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5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503" y="195152"/>
            <a:ext cx="4644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Расходы на перевозку </a:t>
            </a:r>
            <a:r>
              <a:rPr lang="ru-RU" dirty="0" smtClean="0"/>
              <a:t>пассажиров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295341"/>
              </p:ext>
            </p:extLst>
          </p:nvPr>
        </p:nvGraphicFramePr>
        <p:xfrm>
          <a:off x="13396" y="836712"/>
          <a:ext cx="9073007" cy="5928836"/>
        </p:xfrm>
        <a:graphic>
          <a:graphicData uri="http://schemas.openxmlformats.org/drawingml/2006/table">
            <a:tbl>
              <a:tblPr/>
              <a:tblGrid>
                <a:gridCol w="2614388"/>
                <a:gridCol w="967388"/>
                <a:gridCol w="1195485"/>
                <a:gridCol w="1046049"/>
                <a:gridCol w="821896"/>
                <a:gridCol w="896613"/>
                <a:gridCol w="821896"/>
                <a:gridCol w="709292"/>
              </a:tblGrid>
              <a:tr h="302563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статьи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г. </a:t>
                      </a:r>
                      <a:endParaRPr lang="ru-RU" sz="9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</a:t>
                      </a:r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Отклонение, % 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                   на 2024 год</a:t>
                      </a:r>
                      <a:endParaRPr lang="ru-RU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496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 smtClean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  <a:endParaRPr lang="ru-RU" sz="9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Отклонение</a:t>
                      </a:r>
                      <a:endParaRPr lang="ru-RU" sz="8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</a:t>
                      </a:r>
                      <a:r>
                        <a:rPr lang="ru-RU" sz="8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плана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2023/2022</a:t>
                      </a:r>
                      <a:endParaRPr lang="ru-RU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49669">
                <a:tc vMerge="1">
                  <a:txBody>
                    <a:bodyPr/>
                    <a:lstStyle/>
                    <a:p>
                      <a:pPr algn="l" rtl="0" fontAlgn="ctr"/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9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млн.  руб.</a:t>
                      </a:r>
                    </a:p>
                    <a:p>
                      <a:pPr algn="ctr" fontAlgn="ctr"/>
                      <a:endParaRPr lang="ru-RU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00573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и отчисления по перевозкам пассажиров социальным транспортом - Всего  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rgbClr r="0" g="0" b="0">
                            <a:tint val="50000"/>
                            <a:satMod val="300000"/>
                          </a:scrgbClr>
                        </a:gs>
                        <a:gs pos="46000">
                          <a:scrgbClr r="0" g="0" b="0">
                            <a:tint val="37000"/>
                            <a:satMod val="300000"/>
                          </a:scrgb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 </a:t>
                      </a:r>
                      <a:r>
                        <a:rPr lang="ru-RU" sz="1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300, 7</a:t>
                      </a:r>
                      <a:endParaRPr lang="ru-RU" sz="1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rgbClr r="0" g="0" b="0">
                            <a:tint val="50000"/>
                            <a:satMod val="300000"/>
                          </a:scrgbClr>
                        </a:gs>
                        <a:gs pos="46000">
                          <a:scrgbClr r="0" g="0" b="0">
                            <a:tint val="37000"/>
                            <a:satMod val="300000"/>
                          </a:scrgb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24 </a:t>
                      </a:r>
                      <a:r>
                        <a:rPr lang="ru-RU" sz="1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860,4</a:t>
                      </a:r>
                      <a:endParaRPr lang="ru-RU" sz="1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rgbClr r="0" g="0" b="0">
                            <a:tint val="50000"/>
                            <a:satMod val="300000"/>
                          </a:scrgbClr>
                        </a:gs>
                        <a:gs pos="46000">
                          <a:scrgbClr r="0" g="0" b="0">
                            <a:tint val="37000"/>
                            <a:satMod val="300000"/>
                          </a:scrgb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24 </a:t>
                      </a:r>
                      <a:r>
                        <a:rPr lang="ru-RU" sz="1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648,1</a:t>
                      </a:r>
                      <a:endParaRPr lang="ru-RU" sz="1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rgbClr r="0" g="0" b="0">
                            <a:tint val="50000"/>
                            <a:satMod val="300000"/>
                          </a:scrgbClr>
                        </a:gs>
                        <a:gs pos="46000">
                          <a:scrgbClr r="0" g="0" b="0">
                            <a:tint val="37000"/>
                            <a:satMod val="300000"/>
                          </a:scrgb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212, 2</a:t>
                      </a:r>
                      <a:endParaRPr lang="ru-RU" sz="1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rgbClr r="0" g="0" b="0">
                            <a:tint val="50000"/>
                            <a:satMod val="300000"/>
                          </a:scrgbClr>
                        </a:gs>
                        <a:gs pos="46000">
                          <a:scrgbClr r="0" g="0" b="0">
                            <a:tint val="37000"/>
                            <a:satMod val="300000"/>
                          </a:scrgb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99,1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rgbClr r="0" g="0" b="0">
                            <a:tint val="50000"/>
                            <a:satMod val="300000"/>
                          </a:scrgbClr>
                        </a:gs>
                        <a:gs pos="46000">
                          <a:scrgbClr r="0" g="0" b="0">
                            <a:tint val="37000"/>
                            <a:satMod val="300000"/>
                          </a:scrgb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i="0" u="none" strike="noStrike" dirty="0" smtClean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21,4</a:t>
                      </a:r>
                    </a:p>
                    <a:p>
                      <a:pPr algn="ctr" fontAlgn="b"/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rgbClr r="0" g="0" b="0">
                            <a:tint val="50000"/>
                            <a:satMod val="300000"/>
                          </a:scrgbClr>
                        </a:gs>
                        <a:gs pos="46000">
                          <a:scrgbClr r="0" g="0" b="0">
                            <a:tint val="37000"/>
                            <a:satMod val="300000"/>
                          </a:scrgb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27 527,9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rgbClr r="0" g="0" b="0">
                            <a:tint val="50000"/>
                            <a:satMod val="300000"/>
                          </a:scrgbClr>
                        </a:gs>
                        <a:gs pos="46000">
                          <a:scrgbClr r="0" g="0" b="0">
                            <a:tint val="37000"/>
                            <a:satMod val="300000"/>
                          </a:scrgb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89017">
                <a:tc>
                  <a:txBody>
                    <a:bodyPr/>
                    <a:lstStyle/>
                    <a:p>
                      <a:pPr marL="457200" lvl="1" algn="l" defTabSz="9144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Материальные затраты, в </a:t>
                      </a:r>
                      <a:r>
                        <a:rPr lang="ru-RU" sz="900" b="1" i="0" u="none" strike="noStrike" kern="1200" dirty="0" err="1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9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562, 1</a:t>
                      </a:r>
                      <a:endParaRPr lang="ru-RU" sz="1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ru-RU" sz="1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110,5</a:t>
                      </a:r>
                      <a:endParaRPr lang="ru-RU" sz="1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985,8</a:t>
                      </a:r>
                      <a:endParaRPr lang="ru-RU" sz="1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124,7</a:t>
                      </a:r>
                      <a:endParaRPr lang="ru-RU" sz="1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97,0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11,9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4 378,3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34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89017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Электроэнергия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614,1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731,4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694,1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37,3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97,8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5,0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1 883,3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5026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Автомобильное топливо и смазочные материалы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107,3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129,3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129,2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-0,11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20,4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139,7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9017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Материалы и запасные части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634,7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971,8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891,7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80, 05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95,9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15,7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2 092,9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5026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материальные затраты (</a:t>
                      </a:r>
                      <a:r>
                        <a:rPr lang="ru-RU" sz="900" b="0" i="1" u="none" strike="noStrike" dirty="0" err="1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теплоэнергия</a:t>
                      </a:r>
                      <a:r>
                        <a:rPr lang="ru-RU" sz="9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газ, вода)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206,0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278,1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270,9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7, 2</a:t>
                      </a:r>
                      <a:endParaRPr lang="ru-RU" sz="10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97,4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31,5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262,5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2563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Затраты на оплату </a:t>
                      </a:r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труда и начисления страховых взносов</a:t>
                      </a:r>
                      <a:endParaRPr lang="ru-RU" sz="9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11 687,60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13 217,80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13 150,80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-67,00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99,5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13,3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14 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402,0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89017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Амортизация основных фондов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3 249,0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222,1 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245,8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23,7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61,5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5 982,6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59884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расходы, из них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1 802,1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309,9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265,7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44,2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98,1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25,7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2 765,1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44216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Текущие и капитальные ремонты, в </a:t>
                      </a:r>
                      <a:r>
                        <a:rPr lang="ru-RU" sz="9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908,3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153, 5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147, 6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5, 9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99,5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26,4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1 353,6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51000">
                          <a:schemeClr val="accent3">
                            <a:lumMod val="20000"/>
                            <a:lumOff val="80000"/>
                          </a:schemeClr>
                        </a:gs>
                        <a:gs pos="79018">
                          <a:schemeClr val="bg1">
                            <a:lumMod val="85000"/>
                          </a:schemeClr>
                        </a:gs>
                        <a:gs pos="68500">
                          <a:srgbClr val="DBDFEC"/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500573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реставрация памятников культурного наследия по программе мероприятий по сохранению объектов культурного наследия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146,5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90, 4</a:t>
                      </a:r>
                      <a:endParaRPr lang="ru-RU" sz="1000" b="0" i="1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91,1</a:t>
                      </a:r>
                      <a:endParaRPr lang="ru-RU" sz="1000" b="0" i="1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0,8</a:t>
                      </a:r>
                      <a:endParaRPr lang="ru-RU" sz="1000" b="0" i="1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100,8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1" u="none" strike="noStrike" dirty="0" smtClean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-37,8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1" u="none" strike="noStrike" dirty="0" smtClean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277,3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</a:tr>
              <a:tr h="271729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0" i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 подвижного состава</a:t>
                      </a:r>
                      <a:endParaRPr lang="ru-RU" sz="900" b="0" i="1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350,8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550,3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549,3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99,8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56,6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531,7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</a:tr>
              <a:tr h="263215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0" i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 инфраструктуры</a:t>
                      </a:r>
                    </a:p>
                    <a:p>
                      <a:pPr lvl="1" algn="l" fontAlgn="ctr"/>
                      <a:endParaRPr lang="ru-RU" sz="900" b="0" i="1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512,9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507,2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-5,6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98,9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23,4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544,6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6000">
                          <a:schemeClr val="bg1">
                            <a:lumMod val="85000"/>
                          </a:schemeClr>
                        </a:gs>
                        <a:gs pos="8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</a:tr>
              <a:tr h="173669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Налоги 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1,9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4, 0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1,9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2,0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49,3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4,3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4,2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</a:tr>
              <a:tr h="173669">
                <a:tc>
                  <a:txBody>
                    <a:bodyPr/>
                    <a:lstStyle/>
                    <a:p>
                      <a:pPr algn="l" fontAlgn="ctr"/>
                      <a:endParaRPr lang="ru-RU" sz="9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chemeClr val="accent3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sz="10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sz="10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</a:tr>
              <a:tr h="189017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Обязательное страхование   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67,3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80,9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76,5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4, 4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94,6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13,7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87,7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</a:tr>
              <a:tr h="189017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работы, услуги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824,5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071,5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039,5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31,9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97,0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26,1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1 319,6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45000">
                          <a:schemeClr val="accent3">
                            <a:lumMod val="20000"/>
                            <a:lumOff val="80000"/>
                          </a:schemeClr>
                        </a:gs>
                        <a:gs pos="66000">
                          <a:scrgbClr r="0" g="0" b="0">
                            <a:tint val="15000"/>
                            <a:satMod val="350000"/>
                          </a:scrgb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092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868143" y="197837"/>
            <a:ext cx="916523" cy="365125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6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461538"/>
              </p:ext>
            </p:extLst>
          </p:nvPr>
        </p:nvGraphicFramePr>
        <p:xfrm>
          <a:off x="114109" y="1268760"/>
          <a:ext cx="8922388" cy="4777732"/>
        </p:xfrm>
        <a:graphic>
          <a:graphicData uri="http://schemas.openxmlformats.org/drawingml/2006/table">
            <a:tbl>
              <a:tblPr/>
              <a:tblGrid>
                <a:gridCol w="2592831"/>
                <a:gridCol w="991377"/>
                <a:gridCol w="1143895"/>
                <a:gridCol w="991377"/>
                <a:gridCol w="1143895"/>
                <a:gridCol w="1067636"/>
                <a:gridCol w="991377"/>
              </a:tblGrid>
              <a:tr h="531140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показателей и статей затрат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</a:t>
                      </a:r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 роста (снижения</a:t>
                      </a:r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endParaRPr lang="ru-RU" sz="1100" b="1" i="0" u="none" strike="noStrike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 </a:t>
                      </a:r>
                    </a:p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2024 год</a:t>
                      </a:r>
                    </a:p>
                    <a:p>
                      <a:pPr algn="ctr" rtl="0" fontAlgn="ctr"/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060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</a:t>
                      </a:r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плана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2023/2022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19137"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100" b="1" i="0" u="none" strike="noStrike" dirty="0" smtClean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100" b="1" i="0" u="none" strike="noStrike" dirty="0" smtClean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4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доходы, из них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866,2</a:t>
                      </a:r>
                      <a:endParaRPr lang="ru-RU" sz="1400" b="1" i="0" u="none" strike="noStrike" dirty="0">
                        <a:solidFill>
                          <a:schemeClr val="accent3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1 407,8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1 522,3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108,1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75,7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803,1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1581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от прочих видов деятельности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269,3</a:t>
                      </a:r>
                      <a:endParaRPr lang="ru-RU" sz="1400" b="0" i="0" u="none" strike="noStrike" dirty="0">
                        <a:solidFill>
                          <a:schemeClr val="accent3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302, 9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302,0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99,7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12,1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317,6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91275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иные прочие (внереализационные  и операционные) доходы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596,9</a:t>
                      </a:r>
                      <a:endParaRPr lang="ru-RU" sz="1400" b="0" i="0" u="none" strike="noStrike" dirty="0">
                        <a:solidFill>
                          <a:schemeClr val="accent3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1104,9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1220,3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110,4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104,4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485,5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374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расходы, из них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621,1</a:t>
                      </a:r>
                      <a:endParaRPr lang="ru-RU" sz="1400" b="1" i="0" u="none" strike="noStrike" dirty="0">
                        <a:solidFill>
                          <a:schemeClr val="accent3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1 326,4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1 167,4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88,0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87,9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836,5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4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на социальные нужды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158,8</a:t>
                      </a:r>
                      <a:endParaRPr lang="ru-RU" sz="1400" b="0" i="0" u="none" strike="noStrike" dirty="0">
                        <a:solidFill>
                          <a:schemeClr val="accent3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273,2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267,7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98,0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68,6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327,4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6827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(внереализационные,                                             операционные) расходы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462,3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1053,2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899,7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79,8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21,2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509,1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28562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Финансовый результат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245,2</a:t>
                      </a:r>
                      <a:endParaRPr lang="ru-RU" sz="1400" b="1" i="0" u="none" strike="noStrike" dirty="0">
                        <a:solidFill>
                          <a:schemeClr val="accent3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81,3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354,9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436,5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48,8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-33,4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7504" y="195152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Прочие доходы и </a:t>
            </a:r>
            <a:r>
              <a:rPr lang="ru-RU" dirty="0" smtClean="0"/>
              <a:t>расходы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790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1985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dirty="0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Импортозамещение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367264" y="262504"/>
            <a:ext cx="50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7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pPr algn="r"/>
            <a:endParaRPr lang="ru-RU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903618352"/>
              </p:ext>
            </p:extLst>
          </p:nvPr>
        </p:nvGraphicFramePr>
        <p:xfrm>
          <a:off x="5173293" y="3104846"/>
          <a:ext cx="3837973" cy="3467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5202985" y="2643182"/>
            <a:ext cx="3941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отечественной и импортной продукции</a:t>
            </a:r>
          </a:p>
          <a:p>
            <a:pPr algn="ctr"/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12 месяцев 2018, 2019, 2020, 2021, 2022, 2023 гг.</a:t>
            </a:r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056000" y="5796000"/>
            <a:ext cx="5040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9,7</a:t>
            </a:r>
            <a:r>
              <a:rPr lang="ru-RU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 rot="5400000">
            <a:off x="5371050" y="3760884"/>
            <a:ext cx="346249" cy="432000"/>
          </a:xfrm>
          <a:prstGeom prst="rect">
            <a:avLst/>
          </a:prstGeom>
          <a:noFill/>
        </p:spPr>
        <p:txBody>
          <a:bodyPr vert="vert270" wrap="square" rtlCol="0" anchor="t" anchorCtr="1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91,3</a:t>
            </a:r>
            <a:r>
              <a:rPr lang="ru-RU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08304" y="5651181"/>
            <a:ext cx="359764" cy="361637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ru-RU" sz="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11,1</a:t>
            </a:r>
            <a:r>
              <a:rPr lang="ru-RU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62175" y="4150407"/>
            <a:ext cx="396000" cy="3847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88,9</a:t>
            </a:r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723736071"/>
              </p:ext>
            </p:extLst>
          </p:nvPr>
        </p:nvGraphicFramePr>
        <p:xfrm>
          <a:off x="217395" y="942013"/>
          <a:ext cx="4926109" cy="5630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1431578" y="2068828"/>
            <a:ext cx="657762" cy="37771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4036215" y="5107792"/>
            <a:ext cx="285752" cy="21431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187646" y="969130"/>
            <a:ext cx="39208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 algn="just"/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Произведена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замена:</a:t>
            </a:r>
          </a:p>
          <a:p>
            <a:pPr indent="177800" algn="just"/>
            <a:r>
              <a:rPr lang="ru-RU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Колодок тормозных МDP3087К на аналог российского производства </a:t>
            </a: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АО </a:t>
            </a:r>
            <a:r>
              <a:rPr lang="ru-RU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«Завод АТИ» колодки тормозные для дискового тормоза KN 061(WVA </a:t>
            </a: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29061);</a:t>
            </a:r>
            <a:endParaRPr lang="ru-RU" sz="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/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Компенсатора пружинного DFYCZZ-085 производства Китай на аналог российского производства ООО «ОКС-Проект» пружинный компенсатор ПК-Г-085.</a:t>
            </a:r>
          </a:p>
          <a:p>
            <a:pPr indent="177800" algn="just"/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-Блок </a:t>
            </a:r>
            <a:r>
              <a:rPr lang="ru-RU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сопряжения с педалью наставника для троллейбусов с педалью WABCO на аналог российского производства ООО «ЧЕРГОС» блок сопряжения с педалью наставника для троллейбусов с педалью ЧС 5.123.022/1.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4282" y="928670"/>
            <a:ext cx="4929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Импортозамещение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12 месяцев 2023 года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5400000">
            <a:off x="5921240" y="3632728"/>
            <a:ext cx="252000" cy="3600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94,2</a:t>
            </a:r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524328" y="5796000"/>
            <a:ext cx="5760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7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7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5400000">
            <a:off x="6444208" y="3657448"/>
            <a:ext cx="353943" cy="50783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94,2</a:t>
            </a:r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388000" y="5832000"/>
            <a:ext cx="44916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5,7</a:t>
            </a:r>
            <a:r>
              <a:rPr lang="ru-RU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88915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chemeClr val="bg1">
                <a:lumMod val="85000"/>
              </a:schemeClr>
            </a:gs>
            <a:gs pos="95000">
              <a:sysClr val="window" lastClr="FFFFF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1"/>
          <p:cNvSpPr/>
          <p:nvPr/>
        </p:nvSpPr>
        <p:spPr>
          <a:xfrm>
            <a:off x="-9900" y="-12105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b="1" dirty="0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процедуры</a:t>
            </a:r>
            <a:endParaRPr b="1" dirty="0">
              <a:ln w="18415" cmpd="sng">
                <a:noFill/>
                <a:prstDash val="solid"/>
              </a:ln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927764101"/>
              </p:ext>
            </p:extLst>
          </p:nvPr>
        </p:nvGraphicFramePr>
        <p:xfrm>
          <a:off x="540123" y="1811412"/>
          <a:ext cx="8496373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284732" y="874047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u="sng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Проведено</a:t>
            </a:r>
            <a:r>
              <a:rPr lang="ru-RU" sz="2000" b="1" i="1" u="sng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000" b="1" i="1" u="sng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822</a:t>
            </a:r>
            <a:r>
              <a:rPr lang="ru-RU" sz="2000" b="1" i="1" u="sng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закупочные процедуры </a:t>
            </a:r>
            <a:r>
              <a:rPr lang="ru-RU" sz="2000" b="1" i="1" u="sng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на общую сумму </a:t>
            </a:r>
            <a:r>
              <a:rPr lang="en-US" sz="2000" b="1" i="1" u="sng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47 532</a:t>
            </a:r>
            <a:r>
              <a:rPr lang="ru-RU" sz="2000" b="1" i="1" u="sng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2000" b="1" i="1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3</a:t>
            </a:r>
            <a:r>
              <a:rPr lang="ru-RU" sz="2000" b="1" i="1" u="sng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млн. </a:t>
            </a:r>
            <a:r>
              <a:rPr lang="ru-RU" sz="2000" b="1" i="1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руб. </a:t>
            </a:r>
            <a:endParaRPr lang="ru-RU" sz="2000" b="1" i="1" u="sng" dirty="0" smtClean="0">
              <a:solidFill>
                <a:srgbClr val="C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36760" y="616530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Экономия от проведения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конкурентных закупок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367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,5 млн. руб.,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1 %.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43005" y="217779"/>
            <a:ext cx="2133600" cy="365125"/>
          </a:xfrm>
        </p:spPr>
        <p:txBody>
          <a:bodyPr/>
          <a:lstStyle/>
          <a:p>
            <a:r>
              <a:rPr lang="ru-RU" sz="1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fld id="{B19B0651-EE4F-4900-A07F-96A6BFA9D0F0}" type="slidenum">
              <a:rPr lang="ru-RU" sz="18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8</a:t>
            </a:fld>
            <a:endParaRPr lang="ru-RU" sz="1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62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chemeClr val="bg1">
                <a:lumMod val="85000"/>
              </a:schemeClr>
            </a:gs>
            <a:gs pos="95000">
              <a:sysClr val="window" lastClr="FFFFF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b="1" dirty="0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процедуры</a:t>
            </a:r>
            <a:endParaRPr b="1" dirty="0">
              <a:ln w="18415" cmpd="sng">
                <a:noFill/>
                <a:prstDash val="solid"/>
              </a:ln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2773061323"/>
              </p:ext>
            </p:extLst>
          </p:nvPr>
        </p:nvGraphicFramePr>
        <p:xfrm>
          <a:off x="654573" y="1772817"/>
          <a:ext cx="7776864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" name="Прямоугольник 38"/>
          <p:cNvSpPr/>
          <p:nvPr/>
        </p:nvSpPr>
        <p:spPr>
          <a:xfrm>
            <a:off x="0" y="962144"/>
            <a:ext cx="9144000" cy="70788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lvl="1" algn="ctr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Экономический эффект от проведенных закупочных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процедур -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367, 5 млн. руб., </a:t>
            </a:r>
            <a:r>
              <a:rPr lang="ru-RU" sz="2000" b="1" i="1" dirty="0" smtClean="0">
                <a:solidFill>
                  <a:srgbClr val="47428C"/>
                </a:solidFill>
                <a:latin typeface="Times New Roman" pitchFamily="18" charset="0"/>
                <a:cs typeface="Times New Roman" pitchFamily="18" charset="0"/>
              </a:rPr>
              <a:t>1%</a:t>
            </a:r>
            <a:endParaRPr lang="ru-RU" sz="2000" b="1" i="1" dirty="0">
              <a:solidFill>
                <a:srgbClr val="4742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43005" y="217779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8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9</a:t>
            </a:fld>
            <a:endParaRPr lang="ru-RU" sz="1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29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ГЭТ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9CBB"/>
      </a:accent1>
      <a:accent2>
        <a:srgbClr val="E0052D"/>
      </a:accent2>
      <a:accent3>
        <a:srgbClr val="24315D"/>
      </a:accent3>
      <a:accent4>
        <a:srgbClr val="80808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ГЭТ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9CBB"/>
      </a:accent1>
      <a:accent2>
        <a:srgbClr val="E0052D"/>
      </a:accent2>
      <a:accent3>
        <a:srgbClr val="24315D"/>
      </a:accent3>
      <a:accent4>
        <a:srgbClr val="80808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ГЭТ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009CBB"/>
    </a:accent1>
    <a:accent2>
      <a:srgbClr val="E0052D"/>
    </a:accent2>
    <a:accent3>
      <a:srgbClr val="24315D"/>
    </a:accent3>
    <a:accent4>
      <a:srgbClr val="808080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20519</TotalTime>
  <Words>2610</Words>
  <Application>Microsoft Office PowerPoint</Application>
  <PresentationFormat>Экран (4:3)</PresentationFormat>
  <Paragraphs>837</Paragraphs>
  <Slides>20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Times New Roman</vt:lpstr>
      <vt:lpstr>Verdana</vt:lpstr>
      <vt:lpstr>Тема Office</vt:lpstr>
      <vt:lpstr>1_Тема Office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Майорова Анна Александровна</dc:creator>
  <cp:lastModifiedBy>Майорова Анна Александровна</cp:lastModifiedBy>
  <cp:revision>2075</cp:revision>
  <cp:lastPrinted>2024-05-29T08:11:44Z</cp:lastPrinted>
  <dcterms:created xsi:type="dcterms:W3CDTF">2016-04-12T05:58:00Z</dcterms:created>
  <dcterms:modified xsi:type="dcterms:W3CDTF">2025-04-08T10:18:50Z</dcterms:modified>
</cp:coreProperties>
</file>